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0"/>
  </p:notesMasterIdLst>
  <p:sldIdLst>
    <p:sldId id="257" r:id="rId4"/>
    <p:sldId id="258" r:id="rId5"/>
    <p:sldId id="260" r:id="rId6"/>
    <p:sldId id="261" r:id="rId7"/>
    <p:sldId id="262" r:id="rId8"/>
    <p:sldId id="263" r:id="rId9"/>
  </p:sldIdLst>
  <p:sldSz cx="9144000" cy="5143500" type="screen16x9"/>
  <p:notesSz cx="6858000" cy="9144000"/>
  <p:embeddedFontLst>
    <p:embeddedFont>
      <p:font typeface="Dosis" panose="020B0604020202020204" charset="0"/>
      <p:regular r:id="rId11"/>
      <p:bold r:id="rId12"/>
    </p:embeddedFont>
    <p:embeddedFont>
      <p:font typeface="Roboto" panose="02000000000000000000" pitchFamily="2" charset="0"/>
      <p:regular r:id="rId13"/>
      <p:bold r:id="rId14"/>
      <p:italic r:id="rId15"/>
      <p:boldItalic r:id="rId16"/>
    </p:embeddedFont>
    <p:embeddedFont>
      <p:font typeface="Roboto Black" pitchFamily="2" charset="0"/>
      <p:regular r:id="rId17"/>
      <p:bold r:id="rId18"/>
      <p:boldItalic r:id="rId19"/>
    </p:embeddedFont>
    <p:embeddedFont>
      <p:font typeface="Roboto Thin"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14BBDFB-8845-41A2-A73C-3C95C66B2FD1}">
  <a:tblStyle styleId="{F14BBDFB-8845-41A2-A73C-3C95C66B2F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77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font" Target="fonts/font11.fntdata"/><Relationship Id="rId7" Type="http://schemas.openxmlformats.org/officeDocument/2006/relationships/slide" Target="slides/slide4.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font" Target="fonts/font1.fntdata"/><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font" Target="fonts/font5.fntdata"/><Relationship Id="rId23" Type="http://schemas.openxmlformats.org/officeDocument/2006/relationships/font" Target="fonts/font13.fntdata"/><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ableStyles" Target="tableStyles.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771130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13906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Shape 5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56" name="Shape 5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57" name="Shape 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Shape 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63" name="Shape 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64" name="Shape 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Shape 6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Shape 6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Shape 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Shape 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Shape 75"/>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Shape 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Shape 7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Shape 8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Shape 83"/>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Shape 84"/>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Shape 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88" name="Shape 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Shape 9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Shape 9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Shape 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Shape 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98"/>
        <p:cNvGrpSpPr/>
        <p:nvPr/>
      </p:nvGrpSpPr>
      <p:grpSpPr>
        <a:xfrm>
          <a:off x="0" y="0"/>
          <a:ext cx="0" cy="0"/>
          <a:chOff x="0" y="0"/>
          <a:chExt cx="0" cy="0"/>
        </a:xfrm>
      </p:grpSpPr>
      <p:sp>
        <p:nvSpPr>
          <p:cNvPr id="99" name="Shape 99"/>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100" name="Shape 100"/>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101" name="Shape 101"/>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102" name="Shape 102"/>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103"/>
        <p:cNvGrpSpPr/>
        <p:nvPr/>
      </p:nvGrpSpPr>
      <p:grpSpPr>
        <a:xfrm>
          <a:off x="0" y="0"/>
          <a:ext cx="0" cy="0"/>
          <a:chOff x="0" y="0"/>
          <a:chExt cx="0" cy="0"/>
        </a:xfrm>
      </p:grpSpPr>
      <p:sp>
        <p:nvSpPr>
          <p:cNvPr id="104" name="Shape 10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105" name="Shape 105"/>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106" name="Shape 10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107" name="Shape 107"/>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108"/>
        <p:cNvGrpSpPr/>
        <p:nvPr/>
      </p:nvGrpSpPr>
      <p:grpSpPr>
        <a:xfrm>
          <a:off x="0" y="0"/>
          <a:ext cx="0" cy="0"/>
          <a:chOff x="0" y="0"/>
          <a:chExt cx="0" cy="0"/>
        </a:xfrm>
      </p:grpSpPr>
      <p:sp>
        <p:nvSpPr>
          <p:cNvPr id="109" name="Shape 109"/>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110" name="Shape 110"/>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111"/>
        <p:cNvGrpSpPr/>
        <p:nvPr/>
      </p:nvGrpSpPr>
      <p:grpSpPr>
        <a:xfrm>
          <a:off x="0" y="0"/>
          <a:ext cx="0" cy="0"/>
          <a:chOff x="0" y="0"/>
          <a:chExt cx="0" cy="0"/>
        </a:xfrm>
      </p:grpSpPr>
      <p:sp>
        <p:nvSpPr>
          <p:cNvPr id="112" name="Shape 112"/>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113" name="Shape 113"/>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114"/>
        <p:cNvGrpSpPr/>
        <p:nvPr/>
      </p:nvGrpSpPr>
      <p:grpSpPr>
        <a:xfrm>
          <a:off x="0" y="0"/>
          <a:ext cx="0" cy="0"/>
          <a:chOff x="0" y="0"/>
          <a:chExt cx="0" cy="0"/>
        </a:xfrm>
      </p:grpSpPr>
      <p:sp>
        <p:nvSpPr>
          <p:cNvPr id="115" name="Shape 115"/>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116" name="Shape 116"/>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117"/>
        <p:cNvGrpSpPr/>
        <p:nvPr/>
      </p:nvGrpSpPr>
      <p:grpSpPr>
        <a:xfrm>
          <a:off x="0" y="0"/>
          <a:ext cx="0" cy="0"/>
          <a:chOff x="0" y="0"/>
          <a:chExt cx="0" cy="0"/>
        </a:xfrm>
      </p:grpSpPr>
      <p:sp>
        <p:nvSpPr>
          <p:cNvPr id="118" name="Shape 118"/>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119" name="Shape 119"/>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120" name="Shape 120"/>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121" name="Shape 121"/>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122"/>
        <p:cNvGrpSpPr/>
        <p:nvPr/>
      </p:nvGrpSpPr>
      <p:grpSpPr>
        <a:xfrm>
          <a:off x="0" y="0"/>
          <a:ext cx="0" cy="0"/>
          <a:chOff x="0" y="0"/>
          <a:chExt cx="0" cy="0"/>
        </a:xfrm>
      </p:grpSpPr>
      <p:sp>
        <p:nvSpPr>
          <p:cNvPr id="123" name="Shape 12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24" name="Shape 124"/>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125" name="Shape 125"/>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126"/>
        <p:cNvGrpSpPr/>
        <p:nvPr/>
      </p:nvGrpSpPr>
      <p:grpSpPr>
        <a:xfrm>
          <a:off x="0" y="0"/>
          <a:ext cx="0" cy="0"/>
          <a:chOff x="0" y="0"/>
          <a:chExt cx="0" cy="0"/>
        </a:xfrm>
      </p:grpSpPr>
      <p:sp>
        <p:nvSpPr>
          <p:cNvPr id="127" name="Shape 12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28" name="Shape 128"/>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129" name="Shape 129"/>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130"/>
        <p:cNvGrpSpPr/>
        <p:nvPr/>
      </p:nvGrpSpPr>
      <p:grpSpPr>
        <a:xfrm>
          <a:off x="0" y="0"/>
          <a:ext cx="0" cy="0"/>
          <a:chOff x="0" y="0"/>
          <a:chExt cx="0" cy="0"/>
        </a:xfrm>
      </p:grpSpPr>
      <p:sp>
        <p:nvSpPr>
          <p:cNvPr id="131" name="Shape 131"/>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132" name="Shape 13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33" name="Shape 133"/>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134" name="Shape 134"/>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135" name="Shape 135"/>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136" name="Shape 136"/>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137"/>
        <p:cNvGrpSpPr/>
        <p:nvPr/>
      </p:nvGrpSpPr>
      <p:grpSpPr>
        <a:xfrm>
          <a:off x="0" y="0"/>
          <a:ext cx="0" cy="0"/>
          <a:chOff x="0" y="0"/>
          <a:chExt cx="0" cy="0"/>
        </a:xfrm>
      </p:grpSpPr>
      <p:sp>
        <p:nvSpPr>
          <p:cNvPr id="138" name="Shape 138"/>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39" name="Shape 139"/>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140" name="Shape 140"/>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1" name="Shape 141"/>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142" name="Shape 142"/>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3" name="Shape 143"/>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144" name="Shape 144"/>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5" name="Shape 145"/>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46"/>
        <p:cNvGrpSpPr/>
        <p:nvPr/>
      </p:nvGrpSpPr>
      <p:grpSpPr>
        <a:xfrm>
          <a:off x="0" y="0"/>
          <a:ext cx="0" cy="0"/>
          <a:chOff x="0" y="0"/>
          <a:chExt cx="0" cy="0"/>
        </a:xfrm>
      </p:grpSpPr>
      <p:sp>
        <p:nvSpPr>
          <p:cNvPr id="147" name="Shape 147"/>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48" name="Shape 148"/>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49" name="Shape 149"/>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0" name="Shape 150"/>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1" name="Shape 151"/>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2" name="Shape 152"/>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53" name="Shape 153"/>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4" name="Shape 154"/>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5" name="Shape 155"/>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56" name="Shape 156"/>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7" name="Shape 157"/>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8" name="Shape 158"/>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59" name="Shape 159"/>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60" name="Shape 160"/>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1" name="Shape 161"/>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2" name="Shape 162"/>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63" name="Shape 163"/>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4" name="Shape 164"/>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65" name="Shape 165"/>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6" name="Shape 166"/>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7" name="Shape 167"/>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68" name="Shape 168"/>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9" name="Shape 169"/>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70" name="Shape 170"/>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71" name="Shape 171"/>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72" name="Shape 172"/>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73" name="Shape 173"/>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74" name="Shape 174"/>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75" name="Shape 175"/>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76" name="Shape 176"/>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77" name="Shape 177"/>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78" name="Shape 178"/>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79" name="Shape 179"/>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80" name="Shape 180"/>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81" name="Shape 181"/>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82" name="Shape 182"/>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83"/>
        <p:cNvGrpSpPr/>
        <p:nvPr/>
      </p:nvGrpSpPr>
      <p:grpSpPr>
        <a:xfrm>
          <a:off x="0" y="0"/>
          <a:ext cx="0" cy="0"/>
          <a:chOff x="0" y="0"/>
          <a:chExt cx="0" cy="0"/>
        </a:xfrm>
      </p:grpSpPr>
      <p:pic>
        <p:nvPicPr>
          <p:cNvPr id="184" name="Shape 184"/>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85" name="Shape 185"/>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86" name="Shape 186"/>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87" name="Shape 187"/>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88" name="Shape 188"/>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89" name="Shape 189"/>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90" name="Shape 190"/>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91" name="Shape 191"/>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92" name="Shape 192"/>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93" name="Shape 193"/>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94" name="Shape 194"/>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95" name="Shape 195"/>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96" name="Shape 196"/>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97" name="Shape 197"/>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98" name="Shape 198"/>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99"/>
        <p:cNvGrpSpPr/>
        <p:nvPr/>
      </p:nvGrpSpPr>
      <p:grpSpPr>
        <a:xfrm>
          <a:off x="0" y="0"/>
          <a:ext cx="0" cy="0"/>
          <a:chOff x="0" y="0"/>
          <a:chExt cx="0" cy="0"/>
        </a:xfrm>
      </p:grpSpPr>
      <p:sp>
        <p:nvSpPr>
          <p:cNvPr id="200" name="Shape 200"/>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Shape 201"/>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202" name="Shape 202"/>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203" name="Shape 203"/>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204" name="Shape 204"/>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205" name="Shape 205"/>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206"/>
        <p:cNvGrpSpPr/>
        <p:nvPr/>
      </p:nvGrpSpPr>
      <p:grpSpPr>
        <a:xfrm>
          <a:off x="0" y="0"/>
          <a:ext cx="0" cy="0"/>
          <a:chOff x="0" y="0"/>
          <a:chExt cx="0" cy="0"/>
        </a:xfrm>
      </p:grpSpPr>
      <p:sp>
        <p:nvSpPr>
          <p:cNvPr id="207" name="Shape 207"/>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208" name="Shape 208"/>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209" name="Shape 209"/>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210" name="Shape 210"/>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211" name="Shape 211"/>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212" name="Shape 212"/>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213"/>
        <p:cNvGrpSpPr/>
        <p:nvPr/>
      </p:nvGrpSpPr>
      <p:grpSpPr>
        <a:xfrm>
          <a:off x="0" y="0"/>
          <a:ext cx="0" cy="0"/>
          <a:chOff x="0" y="0"/>
          <a:chExt cx="0" cy="0"/>
        </a:xfrm>
      </p:grpSpPr>
      <p:pic>
        <p:nvPicPr>
          <p:cNvPr id="214" name="Shape 214"/>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215" name="Shape 21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Shape 21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217" name="Shape 21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218"/>
        <p:cNvGrpSpPr/>
        <p:nvPr/>
      </p:nvGrpSpPr>
      <p:grpSpPr>
        <a:xfrm>
          <a:off x="0" y="0"/>
          <a:ext cx="0" cy="0"/>
          <a:chOff x="0" y="0"/>
          <a:chExt cx="0" cy="0"/>
        </a:xfrm>
      </p:grpSpPr>
      <p:pic>
        <p:nvPicPr>
          <p:cNvPr id="219" name="Shape 2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0" name="Shape 22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1" name="Shape 22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222" name="Shape 22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223"/>
        <p:cNvGrpSpPr/>
        <p:nvPr/>
      </p:nvGrpSpPr>
      <p:grpSpPr>
        <a:xfrm>
          <a:off x="0" y="0"/>
          <a:ext cx="0" cy="0"/>
          <a:chOff x="0" y="0"/>
          <a:chExt cx="0" cy="0"/>
        </a:xfrm>
      </p:grpSpPr>
      <p:pic>
        <p:nvPicPr>
          <p:cNvPr id="224" name="Shape 224"/>
          <p:cNvPicPr preferRelativeResize="0"/>
          <p:nvPr/>
        </p:nvPicPr>
        <p:blipFill>
          <a:blip r:embed="rId2">
            <a:alphaModFix/>
          </a:blip>
          <a:stretch>
            <a:fillRect/>
          </a:stretch>
        </p:blipFill>
        <p:spPr>
          <a:xfrm>
            <a:off x="0" y="0"/>
            <a:ext cx="5143500" cy="5143500"/>
          </a:xfrm>
          <a:prstGeom prst="rect">
            <a:avLst/>
          </a:prstGeom>
          <a:noFill/>
          <a:ln>
            <a:noFill/>
          </a:ln>
        </p:spPr>
      </p:pic>
      <p:sp>
        <p:nvSpPr>
          <p:cNvPr id="225" name="Shape 225"/>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226" name="Shape 226"/>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227"/>
        <p:cNvGrpSpPr/>
        <p:nvPr/>
      </p:nvGrpSpPr>
      <p:grpSpPr>
        <a:xfrm>
          <a:off x="0" y="0"/>
          <a:ext cx="0" cy="0"/>
          <a:chOff x="0" y="0"/>
          <a:chExt cx="0" cy="0"/>
        </a:xfrm>
      </p:grpSpPr>
      <p:pic>
        <p:nvPicPr>
          <p:cNvPr id="228" name="Shape 228"/>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29" name="Shape 229"/>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230"/>
        <p:cNvGrpSpPr/>
        <p:nvPr/>
      </p:nvGrpSpPr>
      <p:grpSpPr>
        <a:xfrm>
          <a:off x="0" y="0"/>
          <a:ext cx="0" cy="0"/>
          <a:chOff x="0" y="0"/>
          <a:chExt cx="0" cy="0"/>
        </a:xfrm>
      </p:grpSpPr>
      <p:pic>
        <p:nvPicPr>
          <p:cNvPr id="231" name="Shape 231"/>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32" name="Shape 232"/>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233"/>
        <p:cNvGrpSpPr/>
        <p:nvPr/>
      </p:nvGrpSpPr>
      <p:grpSpPr>
        <a:xfrm>
          <a:off x="0" y="0"/>
          <a:ext cx="0" cy="0"/>
          <a:chOff x="0" y="0"/>
          <a:chExt cx="0" cy="0"/>
        </a:xfrm>
      </p:grpSpPr>
      <p:sp>
        <p:nvSpPr>
          <p:cNvPr id="234" name="Shape 234"/>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235" name="Shape 235"/>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236" name="Shape 236"/>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237" name="Shape 237"/>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8"/>
        <p:cNvGrpSpPr/>
        <p:nvPr/>
      </p:nvGrpSpPr>
      <p:grpSpPr>
        <a:xfrm>
          <a:off x="0" y="0"/>
          <a:ext cx="0" cy="0"/>
          <a:chOff x="0" y="0"/>
          <a:chExt cx="0" cy="0"/>
        </a:xfrm>
      </p:grpSpPr>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239"/>
        <p:cNvGrpSpPr/>
        <p:nvPr/>
      </p:nvGrpSpPr>
      <p:grpSpPr>
        <a:xfrm>
          <a:off x="0" y="0"/>
          <a:ext cx="0" cy="0"/>
          <a:chOff x="0" y="0"/>
          <a:chExt cx="0" cy="0"/>
        </a:xfrm>
      </p:grpSpPr>
      <p:cxnSp>
        <p:nvCxnSpPr>
          <p:cNvPr id="240" name="Shape 240"/>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41" name="Shape 241"/>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242" name="Shape 242"/>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43" name="Shape 243"/>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244" name="Shape 244"/>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45" name="Shape 245"/>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46" name="Shape 246"/>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47" name="Shape 247"/>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48" name="Shape 248"/>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49" name="Shape 249"/>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0" name="Shape 250"/>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51" name="Shape 251"/>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52" name="Shape 252"/>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3" name="Shape 253"/>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54" name="Shape 254"/>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55" name="Shape 255"/>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6" name="Shape 256"/>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57" name="Shape 257"/>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58" name="Shape 258"/>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9" name="Shape 259"/>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60" name="Shape 260"/>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61" name="Shape 261"/>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62" name="Shape 262"/>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63" name="Shape 263"/>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64" name="Shape 264"/>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65" name="Shape 265"/>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66" name="Shape 266"/>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67" name="Shape 267"/>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68" name="Shape 268"/>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69" name="Shape 269"/>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70" name="Shape 270"/>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71" name="Shape 271"/>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72" name="Shape 272"/>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73" name="Shape 273"/>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74" name="Shape 274"/>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75" name="Shape 275"/>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76" name="Shape 276"/>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77" name="Shape 277"/>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78" name="Shape 278"/>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9" name="Shape 279"/>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80" name="Shape 280"/>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81" name="Shape 281"/>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2" name="Shape 282"/>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83" name="Shape 283"/>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84" name="Shape 284"/>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85" name="Shape 285"/>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86" name="Shape 286"/>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87" name="Shape 287"/>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21" Type="http://schemas.openxmlformats.org/officeDocument/2006/relationships/slideLayout" Target="../slideLayouts/slideLayout42.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slideLayout" Target="../slideLayouts/slideLayout41.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theme" Target="../theme/theme3.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52" name="Shape 5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53" name="Shape 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97" name="Shape 97"/>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5600" dirty="0">
                <a:solidFill>
                  <a:schemeClr val="lt1"/>
                </a:solidFill>
                <a:latin typeface="Roboto Black"/>
                <a:ea typeface="Roboto Black"/>
                <a:sym typeface="Roboto Black"/>
              </a:rPr>
              <a:t>Customer Churn </a:t>
            </a:r>
          </a:p>
          <a:p>
            <a:pPr marL="0" marR="0" lvl="0" indent="0" algn="l" rtl="0">
              <a:lnSpc>
                <a:spcPct val="100000"/>
              </a:lnSpc>
              <a:spcBef>
                <a:spcPts val="0"/>
              </a:spcBef>
              <a:spcAft>
                <a:spcPts val="0"/>
              </a:spcAft>
              <a:buClr>
                <a:srgbClr val="295269"/>
              </a:buClr>
              <a:buFont typeface="Arial"/>
              <a:buNone/>
            </a:pPr>
            <a:r>
              <a:rPr lang="en-US" sz="5600" dirty="0">
                <a:solidFill>
                  <a:schemeClr val="lt1"/>
                </a:solidFill>
                <a:latin typeface="Roboto Black"/>
                <a:ea typeface="Roboto Black"/>
                <a:sym typeface="Roboto Black"/>
              </a:rPr>
              <a:t>@ </a:t>
            </a:r>
            <a:r>
              <a:rPr lang="en-US" sz="5600" dirty="0" err="1">
                <a:solidFill>
                  <a:schemeClr val="lt1"/>
                </a:solidFill>
                <a:latin typeface="Roboto Black"/>
                <a:ea typeface="Roboto Black"/>
                <a:sym typeface="Roboto Black"/>
              </a:rPr>
              <a:t>Codeflix</a:t>
            </a:r>
            <a:endParaRPr sz="1200" dirty="0">
              <a:solidFill>
                <a:schemeClr val="lt1"/>
              </a:solidFill>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Learn SQL from Scratch </a:t>
            </a:r>
            <a:r>
              <a:rPr lang="en-US" sz="2800" dirty="0">
                <a:solidFill>
                  <a:srgbClr val="EFEFEF"/>
                </a:solidFill>
                <a:latin typeface="Roboto Thin"/>
                <a:ea typeface="Roboto Thin"/>
                <a:cs typeface="Roboto Thin"/>
                <a:sym typeface="Roboto Thin"/>
              </a:rPr>
              <a:t>Course</a:t>
            </a:r>
          </a:p>
          <a:p>
            <a:pPr marL="0" lvl="0" indent="0" algn="l" rtl="0">
              <a:spcBef>
                <a:spcPts val="0"/>
              </a:spcBef>
              <a:spcAft>
                <a:spcPts val="0"/>
              </a:spcAft>
              <a:buClr>
                <a:schemeClr val="dk1"/>
              </a:buClr>
              <a:buSzPts val="1100"/>
              <a:buFont typeface="Arial"/>
              <a:buNone/>
            </a:pPr>
            <a:endParaRPr lang="en-US" sz="1200" dirty="0">
              <a:solidFill>
                <a:srgbClr val="EFEFEF"/>
              </a:solidFill>
              <a:latin typeface="Roboto Thin"/>
              <a:ea typeface="Roboto Thin"/>
              <a:cs typeface="Dosis"/>
              <a:sym typeface="Roboto Thin"/>
            </a:endParaRPr>
          </a:p>
          <a:p>
            <a:pPr marL="0" lvl="0" indent="0" algn="l" rtl="0">
              <a:spcBef>
                <a:spcPts val="0"/>
              </a:spcBef>
              <a:spcAft>
                <a:spcPts val="0"/>
              </a:spcAft>
              <a:buClr>
                <a:schemeClr val="dk1"/>
              </a:buClr>
              <a:buSzPts val="1100"/>
              <a:buFont typeface="Arial"/>
              <a:buNone/>
            </a:pPr>
            <a:r>
              <a:rPr lang="en-US" sz="1200" dirty="0">
                <a:solidFill>
                  <a:srgbClr val="EFEFEF"/>
                </a:solidFill>
                <a:latin typeface="Roboto Thin"/>
                <a:ea typeface="Roboto Thin"/>
                <a:cs typeface="Dosis"/>
                <a:sym typeface="Roboto Thin"/>
              </a:rPr>
              <a:t>Joe Robie</a:t>
            </a:r>
            <a:endParaRPr sz="1200" dirty="0">
              <a:solidFill>
                <a:schemeClr val="lt1"/>
              </a:solidFill>
              <a:latin typeface="Dosis"/>
              <a:ea typeface="Dosis"/>
              <a:cs typeface="Dosis"/>
              <a:sym typeface="Dosis"/>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b="1" dirty="0">
                <a:solidFill>
                  <a:srgbClr val="295269"/>
                </a:solidFill>
                <a:latin typeface="Roboto"/>
                <a:ea typeface="Roboto"/>
                <a:cs typeface="Roboto"/>
                <a:sym typeface="Roboto"/>
              </a:rPr>
              <a:t>Key </a:t>
            </a:r>
            <a:r>
              <a:rPr lang="en-US" b="1" dirty="0">
                <a:solidFill>
                  <a:srgbClr val="295269"/>
                </a:solidFill>
              </a:rPr>
              <a:t>Takeaways to </a:t>
            </a:r>
            <a:r>
              <a:rPr lang="en-US" b="1" dirty="0" err="1">
                <a:solidFill>
                  <a:srgbClr val="295269"/>
                </a:solidFill>
              </a:rPr>
              <a:t>Codeflix</a:t>
            </a:r>
            <a:endParaRPr b="1" dirty="0">
              <a:solidFill>
                <a:srgbClr val="295269"/>
              </a:solidFill>
              <a:latin typeface="Roboto"/>
              <a:ea typeface="Roboto"/>
              <a:cs typeface="Roboto"/>
              <a:sym typeface="Roboto"/>
            </a:endParaRPr>
          </a:p>
        </p:txBody>
      </p:sp>
      <p:sp>
        <p:nvSpPr>
          <p:cNvPr id="305" name="Shape 305"/>
          <p:cNvSpPr txBox="1"/>
          <p:nvPr/>
        </p:nvSpPr>
        <p:spPr>
          <a:xfrm>
            <a:off x="311700" y="933443"/>
            <a:ext cx="8061300" cy="32565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The churn rate for customer segment #87 has nearly doubled over a three month period (~25% in Jan. to ~48% in Mar.)</a:t>
            </a:r>
            <a:endParaRPr sz="2400" dirty="0">
              <a:solidFill>
                <a:srgbClr val="222222"/>
              </a:solidFill>
              <a:highlight>
                <a:srgbClr val="FFFFFF"/>
              </a:highlight>
              <a:latin typeface="Roboto"/>
              <a:ea typeface="Roboto"/>
              <a:cs typeface="Roboto"/>
              <a:sym typeface="Roboto"/>
            </a:endParaRPr>
          </a:p>
          <a:p>
            <a:pPr marL="457200" lvl="0" indent="-381000">
              <a:lnSpc>
                <a:spcPct val="115000"/>
              </a:lnSpc>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Customer segment #30 appears to be much stickier, but suffers from a churn rate increase of roughly 400 basis points in Mar.</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Customer segment #30 is more than 50% larger than segment #87 and should likely be more closely targeted moving forward.</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 sz="2400" b="1" dirty="0">
                <a:solidFill>
                  <a:srgbClr val="295269"/>
                </a:solidFill>
                <a:latin typeface="Roboto"/>
                <a:ea typeface="Roboto"/>
                <a:cs typeface="Roboto"/>
                <a:sym typeface="Roboto"/>
              </a:rPr>
              <a:t>1. </a:t>
            </a:r>
            <a:r>
              <a:rPr lang="en-US" sz="2400" b="1" dirty="0">
                <a:solidFill>
                  <a:srgbClr val="295269"/>
                </a:solidFill>
                <a:latin typeface="Roboto"/>
                <a:ea typeface="Roboto"/>
                <a:cs typeface="Roboto"/>
                <a:sym typeface="Roboto"/>
              </a:rPr>
              <a:t>Manage churn rate by either choosing a segment focus or making changes that reduce overall customer stickiness</a:t>
            </a:r>
            <a:endParaRPr sz="2400" b="1" dirty="0">
              <a:solidFill>
                <a:srgbClr val="295269"/>
              </a:solidFill>
              <a:latin typeface="Roboto"/>
              <a:ea typeface="Roboto"/>
              <a:cs typeface="Roboto"/>
              <a:sym typeface="Roboto"/>
            </a:endParaRPr>
          </a:p>
        </p:txBody>
      </p:sp>
      <p:sp>
        <p:nvSpPr>
          <p:cNvPr id="316" name="Shape 316"/>
          <p:cNvSpPr txBox="1"/>
          <p:nvPr/>
        </p:nvSpPr>
        <p:spPr>
          <a:xfrm>
            <a:off x="177975" y="1201325"/>
            <a:ext cx="8520600" cy="18330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err="1">
                <a:latin typeface="Roboto"/>
                <a:ea typeface="Roboto"/>
                <a:cs typeface="Roboto"/>
                <a:sym typeface="Roboto"/>
              </a:rPr>
              <a:t>Codeflix</a:t>
            </a:r>
            <a:r>
              <a:rPr lang="en-US" sz="1200" dirty="0">
                <a:latin typeface="Roboto"/>
                <a:ea typeface="Roboto"/>
                <a:cs typeface="Roboto"/>
                <a:sym typeface="Roboto"/>
              </a:rPr>
              <a:t>, a start-up video streaming service, has a mere three months of operating history.  Given that subscriptions first started in December and can only be canceled after the initial 31 days, churn rates can only be determined for January through March.  The company appears to be suffering from a lack of customer loyalty in segment #87 as this segment saw a 25% customer churn in January that only spiked up to nearly 50% in March.  Customer segment #30, however, appears to be highly loyal, but the uptick in churn during the month of march should be investigated.  Suggested actions include:</a:t>
            </a: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US" sz="1200" dirty="0">
                <a:latin typeface="Roboto"/>
                <a:ea typeface="Roboto"/>
                <a:cs typeface="Roboto"/>
                <a:sym typeface="Roboto"/>
              </a:rPr>
              <a:t>Conduct CSAT and NPS surveys within segment #87 and #30 to determine how they compare and seek specific feedback on why one segment is churning higher then the other.</a:t>
            </a: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US" sz="1200" dirty="0">
                <a:latin typeface="Roboto"/>
                <a:ea typeface="Roboto"/>
                <a:cs typeface="Roboto"/>
                <a:sym typeface="Roboto"/>
              </a:rPr>
              <a:t>Analyze any changes made in March that would have prompted customer segment #30 to have an uptick in churn.  Were there any adjustments made to pricing or the core product offering?</a:t>
            </a:r>
            <a:endParaRPr sz="1200" dirty="0">
              <a:latin typeface="Roboto"/>
              <a:ea typeface="Roboto"/>
              <a:cs typeface="Roboto"/>
              <a:sym typeface="Roboto"/>
            </a:endParaRPr>
          </a:p>
          <a:p>
            <a:pPr marL="0" lvl="0" indent="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2497759094"/>
              </p:ext>
            </p:extLst>
          </p:nvPr>
        </p:nvGraphicFramePr>
        <p:xfrm>
          <a:off x="185349" y="3262740"/>
          <a:ext cx="6521650" cy="1393075"/>
        </p:xfrm>
        <a:graphic>
          <a:graphicData uri="http://schemas.openxmlformats.org/drawingml/2006/table">
            <a:tbl>
              <a:tblPr>
                <a:noFill/>
                <a:tableStyleId>{F14BBDFB-8845-41A2-A73C-3C95C66B2FD1}</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gridCol w="2345125">
                  <a:extLst>
                    <a:ext uri="{9D8B030D-6E8A-4147-A177-3AD203B41FA5}">
                      <a16:colId xmlns:a16="http://schemas.microsoft.com/office/drawing/2014/main" val="20002"/>
                    </a:ext>
                  </a:extLst>
                </a:gridCol>
              </a:tblGrid>
              <a:tr h="407950">
                <a:tc>
                  <a:txBody>
                    <a:bodyPr/>
                    <a:lstStyle/>
                    <a:p>
                      <a:pPr marL="0" lvl="0" indent="0" rtl="0">
                        <a:spcBef>
                          <a:spcPts val="0"/>
                        </a:spcBef>
                        <a:spcAft>
                          <a:spcPts val="0"/>
                        </a:spcAft>
                        <a:buNone/>
                      </a:pPr>
                      <a:r>
                        <a:rPr lang="en-US" sz="1000" b="1" dirty="0">
                          <a:solidFill>
                            <a:srgbClr val="FFFFFF"/>
                          </a:solidFill>
                        </a:rPr>
                        <a:t>Month</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churn_rate_87</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churn_rate_30</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r>
                        <a:rPr lang="en-US" sz="800" dirty="0"/>
                        <a:t>2017-01-01</a:t>
                      </a:r>
                      <a:endParaRPr sz="800" dirty="0"/>
                    </a:p>
                  </a:txBody>
                  <a:tcPr marL="91425" marR="91425" marT="91425" marB="91425"/>
                </a:tc>
                <a:tc>
                  <a:txBody>
                    <a:bodyPr/>
                    <a:lstStyle/>
                    <a:p>
                      <a:pPr marL="0" lvl="0" indent="0" rtl="0">
                        <a:spcBef>
                          <a:spcPts val="0"/>
                        </a:spcBef>
                        <a:spcAft>
                          <a:spcPts val="0"/>
                        </a:spcAft>
                        <a:buNone/>
                      </a:pPr>
                      <a:r>
                        <a:rPr lang="en-US" sz="800" dirty="0"/>
                        <a:t>25.18%</a:t>
                      </a:r>
                      <a:endParaRPr sz="800" dirty="0"/>
                    </a:p>
                  </a:txBody>
                  <a:tcPr marL="91425" marR="91425" marT="91425" marB="91425"/>
                </a:tc>
                <a:tc>
                  <a:txBody>
                    <a:bodyPr/>
                    <a:lstStyle/>
                    <a:p>
                      <a:pPr marL="0" lvl="0" indent="0" rtl="0">
                        <a:spcBef>
                          <a:spcPts val="0"/>
                        </a:spcBef>
                        <a:spcAft>
                          <a:spcPts val="0"/>
                        </a:spcAft>
                        <a:buNone/>
                      </a:pPr>
                      <a:r>
                        <a:rPr lang="en-US" sz="800" dirty="0"/>
                        <a:t>7.56%</a:t>
                      </a:r>
                      <a:endParaRPr sz="800" dirty="0"/>
                    </a:p>
                  </a:txBody>
                  <a:tcPr marL="91425" marR="91425" marT="91425" marB="91425"/>
                </a:tc>
                <a:extLst>
                  <a:ext uri="{0D108BD9-81ED-4DB2-BD59-A6C34878D82A}">
                    <a16:rowId xmlns:a16="http://schemas.microsoft.com/office/drawing/2014/main" val="10001"/>
                  </a:ext>
                </a:extLst>
              </a:tr>
              <a:tr h="328375">
                <a:tc>
                  <a:txBody>
                    <a:bodyPr/>
                    <a:lstStyle/>
                    <a:p>
                      <a:pPr marL="0" lvl="0" indent="0" rtl="0">
                        <a:spcBef>
                          <a:spcPts val="0"/>
                        </a:spcBef>
                        <a:spcAft>
                          <a:spcPts val="0"/>
                        </a:spcAft>
                        <a:buNone/>
                      </a:pPr>
                      <a:r>
                        <a:rPr lang="en-US" sz="800" dirty="0"/>
                        <a:t>2017-01-02</a:t>
                      </a:r>
                      <a:endParaRPr sz="800" dirty="0"/>
                    </a:p>
                  </a:txBody>
                  <a:tcPr marL="91425" marR="91425" marT="91425" marB="91425"/>
                </a:tc>
                <a:tc>
                  <a:txBody>
                    <a:bodyPr/>
                    <a:lstStyle/>
                    <a:p>
                      <a:pPr marL="0" lvl="0" indent="0" rtl="0">
                        <a:spcBef>
                          <a:spcPts val="0"/>
                        </a:spcBef>
                        <a:spcAft>
                          <a:spcPts val="0"/>
                        </a:spcAft>
                        <a:buNone/>
                      </a:pPr>
                      <a:r>
                        <a:rPr lang="en-US" sz="800" dirty="0"/>
                        <a:t>32.03%</a:t>
                      </a:r>
                      <a:endParaRPr sz="800" dirty="0"/>
                    </a:p>
                  </a:txBody>
                  <a:tcPr marL="91425" marR="91425" marT="91425" marB="91425"/>
                </a:tc>
                <a:tc>
                  <a:txBody>
                    <a:bodyPr/>
                    <a:lstStyle/>
                    <a:p>
                      <a:pPr marL="0" lvl="0" indent="0" rtl="0">
                        <a:spcBef>
                          <a:spcPts val="0"/>
                        </a:spcBef>
                        <a:spcAft>
                          <a:spcPts val="0"/>
                        </a:spcAft>
                        <a:buNone/>
                      </a:pPr>
                      <a:r>
                        <a:rPr lang="en-US" sz="800" dirty="0"/>
                        <a:t>7.34%</a:t>
                      </a:r>
                      <a:endParaRPr sz="800" dirty="0"/>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r>
                        <a:rPr lang="en-US" sz="800" dirty="0"/>
                        <a:t>2017-01-03</a:t>
                      </a:r>
                      <a:endParaRPr sz="800" dirty="0"/>
                    </a:p>
                  </a:txBody>
                  <a:tcPr marL="91425" marR="91425" marT="91425" marB="91425"/>
                </a:tc>
                <a:tc>
                  <a:txBody>
                    <a:bodyPr/>
                    <a:lstStyle/>
                    <a:p>
                      <a:pPr marL="0" lvl="0" indent="0" rtl="0">
                        <a:spcBef>
                          <a:spcPts val="0"/>
                        </a:spcBef>
                        <a:spcAft>
                          <a:spcPts val="0"/>
                        </a:spcAft>
                        <a:buNone/>
                      </a:pPr>
                      <a:r>
                        <a:rPr lang="en-US" sz="800" dirty="0"/>
                        <a:t>48.59%</a:t>
                      </a:r>
                      <a:endParaRPr sz="800" dirty="0"/>
                    </a:p>
                  </a:txBody>
                  <a:tcPr marL="91425" marR="91425" marT="91425" marB="91425"/>
                </a:tc>
                <a:tc>
                  <a:txBody>
                    <a:bodyPr/>
                    <a:lstStyle/>
                    <a:p>
                      <a:pPr marL="0" lvl="0" indent="0" rtl="0">
                        <a:spcBef>
                          <a:spcPts val="0"/>
                        </a:spcBef>
                        <a:spcAft>
                          <a:spcPts val="0"/>
                        </a:spcAft>
                        <a:buNone/>
                      </a:pPr>
                      <a:r>
                        <a:rPr lang="en-US" sz="800" dirty="0"/>
                        <a:t>11.73%</a:t>
                      </a:r>
                      <a:endParaRPr sz="800" dirty="0"/>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3" name="Shape 323"/>
          <p:cNvSpPr txBox="1"/>
          <p:nvPr/>
        </p:nvSpPr>
        <p:spPr>
          <a:xfrm>
            <a:off x="154857" y="95865"/>
            <a:ext cx="8878530" cy="4984954"/>
          </a:xfrm>
          <a:prstGeom prst="rect">
            <a:avLst/>
          </a:prstGeom>
          <a:solidFill>
            <a:srgbClr val="D9D9D9"/>
          </a:solidFill>
          <a:ln>
            <a:noFill/>
          </a:ln>
        </p:spPr>
        <p:txBody>
          <a:bodyPr spcFirstLastPara="1" wrap="square" lIns="91425" tIns="91425" rIns="91425" bIns="91425" anchor="t" anchorCtr="0">
            <a:noAutofit/>
          </a:bodyPr>
          <a:lstStyle/>
          <a:p>
            <a:pPr lvl="0"/>
            <a:r>
              <a:rPr lang="en-US" sz="800" dirty="0">
                <a:latin typeface="Courier New"/>
                <a:ea typeface="Courier New"/>
                <a:cs typeface="Courier New"/>
                <a:sym typeface="Courier New"/>
              </a:rPr>
              <a:t>WITH months AS (</a:t>
            </a:r>
          </a:p>
          <a:p>
            <a:pPr lvl="0"/>
            <a:r>
              <a:rPr lang="en-US" sz="800" dirty="0">
                <a:latin typeface="Courier New"/>
                <a:ea typeface="Courier New"/>
                <a:cs typeface="Courier New"/>
                <a:sym typeface="Courier New"/>
              </a:rPr>
              <a:t>  SELECT '2017-01-01' AS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'2017-01-31' AS </a:t>
            </a:r>
            <a:r>
              <a:rPr lang="en-US" sz="800" dirty="0" err="1">
                <a:latin typeface="Courier New"/>
                <a:ea typeface="Courier New"/>
                <a:cs typeface="Courier New"/>
                <a:sym typeface="Courier New"/>
              </a:rPr>
              <a:t>last_day</a:t>
            </a:r>
            <a:endParaRPr lang="en-US" sz="800" dirty="0">
              <a:latin typeface="Courier New"/>
              <a:ea typeface="Courier New"/>
              <a:cs typeface="Courier New"/>
              <a:sym typeface="Courier New"/>
            </a:endParaRPr>
          </a:p>
          <a:p>
            <a:pPr lvl="0"/>
            <a:r>
              <a:rPr lang="en-US" sz="800" dirty="0">
                <a:latin typeface="Courier New"/>
                <a:ea typeface="Courier New"/>
                <a:cs typeface="Courier New"/>
                <a:sym typeface="Courier New"/>
              </a:rPr>
              <a:t>  UNION</a:t>
            </a:r>
          </a:p>
          <a:p>
            <a:pPr lvl="0"/>
            <a:r>
              <a:rPr lang="en-US" sz="800" dirty="0">
                <a:latin typeface="Courier New"/>
                <a:ea typeface="Courier New"/>
                <a:cs typeface="Courier New"/>
                <a:sym typeface="Courier New"/>
              </a:rPr>
              <a:t>  SELECT '2017-02-01' AS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'2017-02-28' AS </a:t>
            </a:r>
            <a:r>
              <a:rPr lang="en-US" sz="800" dirty="0" err="1">
                <a:latin typeface="Courier New"/>
                <a:ea typeface="Courier New"/>
                <a:cs typeface="Courier New"/>
                <a:sym typeface="Courier New"/>
              </a:rPr>
              <a:t>last_day</a:t>
            </a:r>
            <a:endParaRPr lang="en-US" sz="800" dirty="0">
              <a:latin typeface="Courier New"/>
              <a:ea typeface="Courier New"/>
              <a:cs typeface="Courier New"/>
              <a:sym typeface="Courier New"/>
            </a:endParaRPr>
          </a:p>
          <a:p>
            <a:pPr lvl="0"/>
            <a:r>
              <a:rPr lang="en-US" sz="800" dirty="0">
                <a:latin typeface="Courier New"/>
                <a:ea typeface="Courier New"/>
                <a:cs typeface="Courier New"/>
                <a:sym typeface="Courier New"/>
              </a:rPr>
              <a:t>  UNION</a:t>
            </a:r>
          </a:p>
          <a:p>
            <a:pPr lvl="0"/>
            <a:r>
              <a:rPr lang="en-US" sz="800" dirty="0">
                <a:latin typeface="Courier New"/>
                <a:ea typeface="Courier New"/>
                <a:cs typeface="Courier New"/>
                <a:sym typeface="Courier New"/>
              </a:rPr>
              <a:t>  SELECT '2017-03-01' AS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'2017-03-31' AS '</a:t>
            </a:r>
            <a:r>
              <a:rPr lang="en-US" sz="800" dirty="0" err="1">
                <a:latin typeface="Courier New"/>
                <a:ea typeface="Courier New"/>
                <a:cs typeface="Courier New"/>
                <a:sym typeface="Courier New"/>
              </a:rPr>
              <a:t>last_day</a:t>
            </a:r>
            <a:r>
              <a:rPr lang="en-US" sz="800" dirty="0">
                <a:latin typeface="Courier New"/>
                <a:ea typeface="Courier New"/>
                <a:cs typeface="Courier New"/>
                <a:sym typeface="Courier New"/>
              </a:rPr>
              <a:t>'</a:t>
            </a:r>
          </a:p>
          <a:p>
            <a:pPr lvl="0"/>
            <a:r>
              <a:rPr lang="en-US" sz="800" dirty="0">
                <a:latin typeface="Courier New"/>
                <a:ea typeface="Courier New"/>
                <a:cs typeface="Courier New"/>
                <a:sym typeface="Courier New"/>
              </a:rPr>
              <a:t>),</a:t>
            </a:r>
          </a:p>
          <a:p>
            <a:pPr lvl="0"/>
            <a:r>
              <a:rPr lang="en-US" sz="800" dirty="0" err="1">
                <a:latin typeface="Courier New"/>
                <a:ea typeface="Courier New"/>
                <a:cs typeface="Courier New"/>
                <a:sym typeface="Courier New"/>
              </a:rPr>
              <a:t>cross_join</a:t>
            </a:r>
            <a:r>
              <a:rPr lang="en-US" sz="800" dirty="0">
                <a:latin typeface="Courier New"/>
                <a:ea typeface="Courier New"/>
                <a:cs typeface="Courier New"/>
                <a:sym typeface="Courier New"/>
              </a:rPr>
              <a:t> AS (</a:t>
            </a:r>
          </a:p>
          <a:p>
            <a:pPr lvl="0"/>
            <a:r>
              <a:rPr lang="en-US" sz="800" dirty="0">
                <a:latin typeface="Courier New"/>
                <a:ea typeface="Courier New"/>
                <a:cs typeface="Courier New"/>
                <a:sym typeface="Courier New"/>
              </a:rPr>
              <a:t>  SELECT *</a:t>
            </a:r>
          </a:p>
          <a:p>
            <a:pPr lvl="0"/>
            <a:r>
              <a:rPr lang="en-US" sz="800" dirty="0">
                <a:latin typeface="Courier New"/>
                <a:ea typeface="Courier New"/>
                <a:cs typeface="Courier New"/>
                <a:sym typeface="Courier New"/>
              </a:rPr>
              <a:t>  FROM subscriptions</a:t>
            </a:r>
          </a:p>
          <a:p>
            <a:pPr lvl="0"/>
            <a:r>
              <a:rPr lang="en-US" sz="800" dirty="0">
                <a:latin typeface="Courier New"/>
                <a:ea typeface="Courier New"/>
                <a:cs typeface="Courier New"/>
                <a:sym typeface="Courier New"/>
              </a:rPr>
              <a:t>  CROSS JOIN months</a:t>
            </a:r>
          </a:p>
          <a:p>
            <a:pPr lvl="0"/>
            <a:r>
              <a:rPr lang="en-US" sz="800" dirty="0">
                <a:latin typeface="Courier New"/>
                <a:ea typeface="Courier New"/>
                <a:cs typeface="Courier New"/>
                <a:sym typeface="Courier New"/>
              </a:rPr>
              <a:t>), status AS (</a:t>
            </a:r>
          </a:p>
          <a:p>
            <a:pPr lvl="0"/>
            <a:r>
              <a:rPr lang="en-US" sz="800" dirty="0">
                <a:latin typeface="Courier New"/>
                <a:ea typeface="Courier New"/>
                <a:cs typeface="Courier New"/>
                <a:sym typeface="Courier New"/>
              </a:rPr>
              <a:t>  SELECT id,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AS month, </a:t>
            </a:r>
          </a:p>
          <a:p>
            <a:pPr lvl="0"/>
            <a:r>
              <a:rPr lang="en-US" sz="800" dirty="0">
                <a:latin typeface="Courier New"/>
                <a:ea typeface="Courier New"/>
                <a:cs typeface="Courier New"/>
                <a:sym typeface="Courier New"/>
              </a:rPr>
              <a:t>  CASE </a:t>
            </a:r>
          </a:p>
          <a:p>
            <a:pPr lvl="0"/>
            <a:r>
              <a:rPr lang="en-US" sz="800" dirty="0">
                <a:latin typeface="Courier New"/>
                <a:ea typeface="Courier New"/>
                <a:cs typeface="Courier New"/>
                <a:sym typeface="Courier New"/>
              </a:rPr>
              <a:t>  WHEN (</a:t>
            </a:r>
            <a:r>
              <a:rPr lang="en-US" sz="800" dirty="0" err="1">
                <a:latin typeface="Courier New"/>
                <a:ea typeface="Courier New"/>
                <a:cs typeface="Courier New"/>
                <a:sym typeface="Courier New"/>
              </a:rPr>
              <a:t>subscription_start</a:t>
            </a:r>
            <a:r>
              <a:rPr lang="en-US" sz="800" dirty="0">
                <a:latin typeface="Courier New"/>
                <a:ea typeface="Courier New"/>
                <a:cs typeface="Courier New"/>
                <a:sym typeface="Courier New"/>
              </a:rPr>
              <a:t> &lt;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AND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&gt;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OR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IS NULL) AND (segment = 87) THEN 1</a:t>
            </a:r>
          </a:p>
          <a:p>
            <a:pPr lvl="0"/>
            <a:r>
              <a:rPr lang="en-US" sz="800" dirty="0">
                <a:latin typeface="Courier New"/>
                <a:ea typeface="Courier New"/>
                <a:cs typeface="Courier New"/>
                <a:sym typeface="Courier New"/>
              </a:rPr>
              <a:t>  ELSE 0 </a:t>
            </a:r>
          </a:p>
          <a:p>
            <a:pPr lvl="0"/>
            <a:r>
              <a:rPr lang="en-US" sz="800" dirty="0">
                <a:latin typeface="Courier New"/>
                <a:ea typeface="Courier New"/>
                <a:cs typeface="Courier New"/>
                <a:sym typeface="Courier New"/>
              </a:rPr>
              <a:t>  END AS is_active_87, </a:t>
            </a:r>
          </a:p>
          <a:p>
            <a:pPr lvl="0"/>
            <a:r>
              <a:rPr lang="en-US" sz="800" dirty="0">
                <a:latin typeface="Courier New"/>
                <a:ea typeface="Courier New"/>
                <a:cs typeface="Courier New"/>
                <a:sym typeface="Courier New"/>
              </a:rPr>
              <a:t>  CASE </a:t>
            </a:r>
          </a:p>
          <a:p>
            <a:pPr lvl="0"/>
            <a:r>
              <a:rPr lang="en-US" sz="800" dirty="0">
                <a:latin typeface="Courier New"/>
                <a:ea typeface="Courier New"/>
                <a:cs typeface="Courier New"/>
                <a:sym typeface="Courier New"/>
              </a:rPr>
              <a:t>  WHEN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BETWEEN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AND </a:t>
            </a:r>
            <a:r>
              <a:rPr lang="en-US" sz="800" dirty="0" err="1">
                <a:latin typeface="Courier New"/>
                <a:ea typeface="Courier New"/>
                <a:cs typeface="Courier New"/>
                <a:sym typeface="Courier New"/>
              </a:rPr>
              <a:t>last_day</a:t>
            </a:r>
            <a:r>
              <a:rPr lang="en-US" sz="800" dirty="0">
                <a:latin typeface="Courier New"/>
                <a:ea typeface="Courier New"/>
                <a:cs typeface="Courier New"/>
                <a:sym typeface="Courier New"/>
              </a:rPr>
              <a:t>) AND (segment = 87) THEN 1 </a:t>
            </a:r>
          </a:p>
          <a:p>
            <a:pPr lvl="0"/>
            <a:r>
              <a:rPr lang="en-US" sz="800" dirty="0">
                <a:latin typeface="Courier New"/>
                <a:ea typeface="Courier New"/>
                <a:cs typeface="Courier New"/>
                <a:sym typeface="Courier New"/>
              </a:rPr>
              <a:t>  ELSE 0 </a:t>
            </a:r>
          </a:p>
          <a:p>
            <a:pPr lvl="0"/>
            <a:r>
              <a:rPr lang="en-US" sz="800" dirty="0">
                <a:latin typeface="Courier New"/>
                <a:ea typeface="Courier New"/>
                <a:cs typeface="Courier New"/>
                <a:sym typeface="Courier New"/>
              </a:rPr>
              <a:t>  END AS is_canceled_87,</a:t>
            </a:r>
          </a:p>
          <a:p>
            <a:pPr lvl="0"/>
            <a:r>
              <a:rPr lang="en-US" sz="800" dirty="0">
                <a:latin typeface="Courier New"/>
                <a:ea typeface="Courier New"/>
                <a:cs typeface="Courier New"/>
                <a:sym typeface="Courier New"/>
              </a:rPr>
              <a:t>  CASE </a:t>
            </a:r>
          </a:p>
          <a:p>
            <a:pPr lvl="0"/>
            <a:r>
              <a:rPr lang="en-US" sz="800" dirty="0">
                <a:latin typeface="Courier New"/>
                <a:ea typeface="Courier New"/>
                <a:cs typeface="Courier New"/>
                <a:sym typeface="Courier New"/>
              </a:rPr>
              <a:t>  WHEN (</a:t>
            </a:r>
            <a:r>
              <a:rPr lang="en-US" sz="800" dirty="0" err="1">
                <a:latin typeface="Courier New"/>
                <a:ea typeface="Courier New"/>
                <a:cs typeface="Courier New"/>
                <a:sym typeface="Courier New"/>
              </a:rPr>
              <a:t>subscription_start</a:t>
            </a:r>
            <a:r>
              <a:rPr lang="en-US" sz="800" dirty="0">
                <a:latin typeface="Courier New"/>
                <a:ea typeface="Courier New"/>
                <a:cs typeface="Courier New"/>
                <a:sym typeface="Courier New"/>
              </a:rPr>
              <a:t> &lt;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AND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&gt;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OR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IS NULL) AND (segment = 30) THEN 1</a:t>
            </a:r>
          </a:p>
          <a:p>
            <a:pPr lvl="0"/>
            <a:r>
              <a:rPr lang="en-US" sz="800" dirty="0">
                <a:latin typeface="Courier New"/>
                <a:ea typeface="Courier New"/>
                <a:cs typeface="Courier New"/>
                <a:sym typeface="Courier New"/>
              </a:rPr>
              <a:t>  ELSE 0 </a:t>
            </a:r>
          </a:p>
          <a:p>
            <a:pPr lvl="0"/>
            <a:r>
              <a:rPr lang="en-US" sz="800" dirty="0">
                <a:latin typeface="Courier New"/>
                <a:ea typeface="Courier New"/>
                <a:cs typeface="Courier New"/>
                <a:sym typeface="Courier New"/>
              </a:rPr>
              <a:t>  END AS is_active_30, </a:t>
            </a:r>
          </a:p>
          <a:p>
            <a:pPr lvl="0"/>
            <a:r>
              <a:rPr lang="en-US" sz="800" dirty="0">
                <a:latin typeface="Courier New"/>
                <a:ea typeface="Courier New"/>
                <a:cs typeface="Courier New"/>
                <a:sym typeface="Courier New"/>
              </a:rPr>
              <a:t>  CASE </a:t>
            </a:r>
          </a:p>
          <a:p>
            <a:pPr lvl="0"/>
            <a:r>
              <a:rPr lang="en-US" sz="800" dirty="0">
                <a:latin typeface="Courier New"/>
                <a:ea typeface="Courier New"/>
                <a:cs typeface="Courier New"/>
                <a:sym typeface="Courier New"/>
              </a:rPr>
              <a:t>  WHEN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BETWEEN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AND </a:t>
            </a:r>
            <a:r>
              <a:rPr lang="en-US" sz="800" dirty="0" err="1">
                <a:latin typeface="Courier New"/>
                <a:ea typeface="Courier New"/>
                <a:cs typeface="Courier New"/>
                <a:sym typeface="Courier New"/>
              </a:rPr>
              <a:t>last_day</a:t>
            </a:r>
            <a:r>
              <a:rPr lang="en-US" sz="800" dirty="0">
                <a:latin typeface="Courier New"/>
                <a:ea typeface="Courier New"/>
                <a:cs typeface="Courier New"/>
                <a:sym typeface="Courier New"/>
              </a:rPr>
              <a:t>) AND (segment = 30) THEN 1 </a:t>
            </a:r>
          </a:p>
          <a:p>
            <a:pPr lvl="0"/>
            <a:r>
              <a:rPr lang="en-US" sz="800" dirty="0">
                <a:latin typeface="Courier New"/>
                <a:ea typeface="Courier New"/>
                <a:cs typeface="Courier New"/>
                <a:sym typeface="Courier New"/>
              </a:rPr>
              <a:t>  ELSE 0 </a:t>
            </a:r>
          </a:p>
          <a:p>
            <a:pPr lvl="0"/>
            <a:r>
              <a:rPr lang="en-US" sz="800" dirty="0">
                <a:latin typeface="Courier New"/>
                <a:ea typeface="Courier New"/>
                <a:cs typeface="Courier New"/>
                <a:sym typeface="Courier New"/>
              </a:rPr>
              <a:t>  END AS is_canceled_30</a:t>
            </a:r>
          </a:p>
          <a:p>
            <a:pPr lvl="0"/>
            <a:r>
              <a:rPr lang="en-US" sz="800" dirty="0">
                <a:latin typeface="Courier New"/>
                <a:ea typeface="Courier New"/>
                <a:cs typeface="Courier New"/>
                <a:sym typeface="Courier New"/>
              </a:rPr>
              <a:t>  FROM </a:t>
            </a:r>
            <a:r>
              <a:rPr lang="en-US" sz="800" dirty="0" err="1">
                <a:latin typeface="Courier New"/>
                <a:ea typeface="Courier New"/>
                <a:cs typeface="Courier New"/>
                <a:sym typeface="Courier New"/>
              </a:rPr>
              <a:t>cross_join</a:t>
            </a:r>
            <a:endParaRPr lang="en-US" sz="800" dirty="0">
              <a:latin typeface="Courier New"/>
              <a:ea typeface="Courier New"/>
              <a:cs typeface="Courier New"/>
              <a:sym typeface="Courier New"/>
            </a:endParaRPr>
          </a:p>
          <a:p>
            <a:pPr lvl="0"/>
            <a:r>
              <a:rPr lang="en-US" sz="800" dirty="0">
                <a:latin typeface="Courier New"/>
                <a:ea typeface="Courier New"/>
                <a:cs typeface="Courier New"/>
                <a:sym typeface="Courier New"/>
              </a:rPr>
              <a:t>), summary AS (</a:t>
            </a:r>
          </a:p>
          <a:p>
            <a:pPr lvl="0"/>
            <a:r>
              <a:rPr lang="en-US" sz="800" dirty="0">
                <a:latin typeface="Courier New"/>
                <a:ea typeface="Courier New"/>
                <a:cs typeface="Courier New"/>
                <a:sym typeface="Courier New"/>
              </a:rPr>
              <a:t>  SELECT month, SUM(is_active_87) AS active_87, SUM(is_canceled_87) AS canceled_87,</a:t>
            </a:r>
          </a:p>
          <a:p>
            <a:pPr lvl="0"/>
            <a:r>
              <a:rPr lang="en-US" sz="800" dirty="0">
                <a:latin typeface="Courier New"/>
                <a:ea typeface="Courier New"/>
                <a:cs typeface="Courier New"/>
                <a:sym typeface="Courier New"/>
              </a:rPr>
              <a:t>  SUM(is_active_30) AS active_30, SUM(is_canceled_30) AS canceled_30</a:t>
            </a:r>
          </a:p>
          <a:p>
            <a:pPr lvl="0"/>
            <a:r>
              <a:rPr lang="en-US" sz="800" dirty="0">
                <a:latin typeface="Courier New"/>
                <a:ea typeface="Courier New"/>
                <a:cs typeface="Courier New"/>
                <a:sym typeface="Courier New"/>
              </a:rPr>
              <a:t>  FROM status</a:t>
            </a:r>
          </a:p>
          <a:p>
            <a:pPr lvl="0"/>
            <a:r>
              <a:rPr lang="en-US" sz="800" dirty="0">
                <a:latin typeface="Courier New"/>
                <a:ea typeface="Courier New"/>
                <a:cs typeface="Courier New"/>
                <a:sym typeface="Courier New"/>
              </a:rPr>
              <a:t>  GROUP BY month</a:t>
            </a:r>
          </a:p>
          <a:p>
            <a:pPr lvl="0"/>
            <a:r>
              <a:rPr lang="en-US" sz="800" dirty="0">
                <a:latin typeface="Courier New"/>
                <a:ea typeface="Courier New"/>
                <a:cs typeface="Courier New"/>
                <a:sym typeface="Courier New"/>
              </a:rPr>
              <a:t>  )</a:t>
            </a:r>
          </a:p>
          <a:p>
            <a:pPr lvl="0"/>
            <a:r>
              <a:rPr lang="en-US" sz="800" dirty="0">
                <a:latin typeface="Courier New"/>
                <a:ea typeface="Courier New"/>
                <a:cs typeface="Courier New"/>
                <a:sym typeface="Courier New"/>
              </a:rPr>
              <a:t>  SELECT month, (1.0 * canceled_87/active_87) AS churn_rate_87, (1.0 * canceled_30/active_30) AS churn_rate_30</a:t>
            </a:r>
          </a:p>
          <a:p>
            <a:pPr lvl="0"/>
            <a:r>
              <a:rPr lang="en-US" sz="800" dirty="0">
                <a:latin typeface="Courier New"/>
                <a:ea typeface="Courier New"/>
                <a:cs typeface="Courier New"/>
                <a:sym typeface="Courier New"/>
              </a:rPr>
              <a:t>  FROM summary;</a:t>
            </a:r>
            <a:endParaRPr sz="800" dirty="0">
              <a:latin typeface="Courier New"/>
              <a:ea typeface="Courier New"/>
              <a:cs typeface="Courier New"/>
              <a:sym typeface="Courier New"/>
            </a:endParaRPr>
          </a:p>
        </p:txBody>
      </p:sp>
      <p:sp>
        <p:nvSpPr>
          <p:cNvPr id="322" name="Shape 322"/>
          <p:cNvSpPr txBox="1"/>
          <p:nvPr/>
        </p:nvSpPr>
        <p:spPr>
          <a:xfrm>
            <a:off x="5921477" y="255754"/>
            <a:ext cx="2772697"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 </a:t>
            </a:r>
            <a:r>
              <a:rPr lang="en-US" sz="2400" b="1" dirty="0">
                <a:solidFill>
                  <a:srgbClr val="295269"/>
                </a:solidFill>
                <a:latin typeface="Roboto"/>
                <a:ea typeface="Roboto"/>
                <a:cs typeface="Roboto"/>
                <a:sym typeface="Roboto"/>
              </a:rPr>
              <a:t>Backup SQL Code</a:t>
            </a:r>
            <a:endParaRPr sz="2400" b="1" dirty="0">
              <a:solidFill>
                <a:srgbClr val="295269"/>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 sz="2400" b="1" dirty="0">
                <a:solidFill>
                  <a:srgbClr val="295269"/>
                </a:solidFill>
                <a:latin typeface="Roboto"/>
                <a:ea typeface="Roboto"/>
                <a:cs typeface="Roboto"/>
                <a:sym typeface="Roboto"/>
              </a:rPr>
              <a:t>2. </a:t>
            </a:r>
            <a:r>
              <a:rPr lang="en-US" sz="2400" b="1" dirty="0">
                <a:solidFill>
                  <a:srgbClr val="295269"/>
                </a:solidFill>
                <a:latin typeface="Roboto"/>
                <a:ea typeface="Roboto"/>
                <a:cs typeface="Roboto"/>
                <a:sym typeface="Roboto"/>
              </a:rPr>
              <a:t>Focus on larger, stickier segment with more upside opportunity</a:t>
            </a:r>
            <a:endParaRPr sz="2400" b="1" dirty="0">
              <a:solidFill>
                <a:srgbClr val="295269"/>
              </a:solidFill>
              <a:latin typeface="Roboto"/>
              <a:ea typeface="Roboto"/>
              <a:cs typeface="Roboto"/>
              <a:sym typeface="Roboto"/>
            </a:endParaRPr>
          </a:p>
        </p:txBody>
      </p:sp>
      <p:sp>
        <p:nvSpPr>
          <p:cNvPr id="316" name="Shape 316"/>
          <p:cNvSpPr txBox="1"/>
          <p:nvPr/>
        </p:nvSpPr>
        <p:spPr>
          <a:xfrm>
            <a:off x="177975" y="1201325"/>
            <a:ext cx="8520600" cy="18330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Looking at raw subscriber (as well as cancellation) numbers help identify that customer segment #30 outpaces the growth in segment #87 much more quickly despite beginning at roughly the same starting point in January (278 subscribers for segment #87 versus 291 for segment #30).  Due to the lower churn rate for segment #30, such difference in growth is understandable.  Suggested actions include:</a:t>
            </a: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US" sz="1200" dirty="0">
                <a:latin typeface="Roboto"/>
                <a:ea typeface="Roboto"/>
                <a:cs typeface="Roboto"/>
                <a:sym typeface="Roboto"/>
              </a:rPr>
              <a:t>Conduct a focus group to better identify the differences in customer segments—why is one stickier than the other.</a:t>
            </a: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US" sz="1200" dirty="0">
                <a:latin typeface="Roboto"/>
                <a:ea typeface="Roboto"/>
                <a:cs typeface="Roboto"/>
                <a:sym typeface="Roboto"/>
              </a:rPr>
              <a:t>Identify differences in marketing practices per group as well as whether different customer service is being offered to each segment.</a:t>
            </a:r>
          </a:p>
          <a:p>
            <a:pPr marL="457200" lvl="0" indent="-304800" rtl="0">
              <a:lnSpc>
                <a:spcPct val="115000"/>
              </a:lnSpc>
              <a:spcBef>
                <a:spcPts val="0"/>
              </a:spcBef>
              <a:spcAft>
                <a:spcPts val="0"/>
              </a:spcAft>
              <a:buSzPts val="1200"/>
              <a:buFont typeface="Roboto"/>
              <a:buChar char="●"/>
            </a:pPr>
            <a:r>
              <a:rPr lang="en-US" sz="1200" dirty="0">
                <a:latin typeface="Roboto"/>
                <a:ea typeface="Roboto"/>
                <a:cs typeface="Roboto"/>
                <a:sym typeface="Roboto"/>
              </a:rPr>
              <a:t>Cross reference the preference in viewing habits/genres per segment against what </a:t>
            </a:r>
            <a:r>
              <a:rPr lang="en-US" sz="1200" dirty="0" err="1">
                <a:latin typeface="Roboto"/>
                <a:ea typeface="Roboto"/>
                <a:cs typeface="Roboto"/>
                <a:sym typeface="Roboto"/>
              </a:rPr>
              <a:t>Codeflix</a:t>
            </a:r>
            <a:r>
              <a:rPr lang="en-US" sz="1200" dirty="0">
                <a:latin typeface="Roboto"/>
                <a:ea typeface="Roboto"/>
                <a:cs typeface="Roboto"/>
                <a:sym typeface="Roboto"/>
              </a:rPr>
              <a:t> is currently offering and make changes to the service accordingly.</a:t>
            </a:r>
            <a:endParaRPr sz="1200" dirty="0">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1050414233"/>
              </p:ext>
            </p:extLst>
          </p:nvPr>
        </p:nvGraphicFramePr>
        <p:xfrm>
          <a:off x="185349" y="3284862"/>
          <a:ext cx="8520601" cy="1393075"/>
        </p:xfrm>
        <a:graphic>
          <a:graphicData uri="http://schemas.openxmlformats.org/drawingml/2006/table">
            <a:tbl>
              <a:tblPr>
                <a:noFill/>
                <a:tableStyleId>{F14BBDFB-8845-41A2-A73C-3C95C66B2FD1}</a:tableStyleId>
              </a:tblPr>
              <a:tblGrid>
                <a:gridCol w="1483393">
                  <a:extLst>
                    <a:ext uri="{9D8B030D-6E8A-4147-A177-3AD203B41FA5}">
                      <a16:colId xmlns:a16="http://schemas.microsoft.com/office/drawing/2014/main" val="20000"/>
                    </a:ext>
                  </a:extLst>
                </a:gridCol>
                <a:gridCol w="1759302">
                  <a:extLst>
                    <a:ext uri="{9D8B030D-6E8A-4147-A177-3AD203B41FA5}">
                      <a16:colId xmlns:a16="http://schemas.microsoft.com/office/drawing/2014/main" val="20001"/>
                    </a:ext>
                  </a:extLst>
                </a:gridCol>
                <a:gridCol w="1759302">
                  <a:extLst>
                    <a:ext uri="{9D8B030D-6E8A-4147-A177-3AD203B41FA5}">
                      <a16:colId xmlns:a16="http://schemas.microsoft.com/office/drawing/2014/main" val="20002"/>
                    </a:ext>
                  </a:extLst>
                </a:gridCol>
                <a:gridCol w="1759302">
                  <a:extLst>
                    <a:ext uri="{9D8B030D-6E8A-4147-A177-3AD203B41FA5}">
                      <a16:colId xmlns:a16="http://schemas.microsoft.com/office/drawing/2014/main" val="2687102594"/>
                    </a:ext>
                  </a:extLst>
                </a:gridCol>
                <a:gridCol w="1759302">
                  <a:extLst>
                    <a:ext uri="{9D8B030D-6E8A-4147-A177-3AD203B41FA5}">
                      <a16:colId xmlns:a16="http://schemas.microsoft.com/office/drawing/2014/main" val="20003"/>
                    </a:ext>
                  </a:extLst>
                </a:gridCol>
              </a:tblGrid>
              <a:tr h="407950">
                <a:tc>
                  <a:txBody>
                    <a:bodyPr/>
                    <a:lstStyle/>
                    <a:p>
                      <a:pPr marL="0" lvl="0" indent="0" rtl="0">
                        <a:spcBef>
                          <a:spcPts val="0"/>
                        </a:spcBef>
                        <a:spcAft>
                          <a:spcPts val="0"/>
                        </a:spcAft>
                        <a:buNone/>
                      </a:pPr>
                      <a:r>
                        <a:rPr lang="en-US" sz="1000" b="1" dirty="0">
                          <a:solidFill>
                            <a:srgbClr val="FFFFFF"/>
                          </a:solidFill>
                        </a:rPr>
                        <a:t>Month</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active_87</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canceled_87</a:t>
                      </a:r>
                      <a:endParaRPr sz="1000" b="1" dirty="0">
                        <a:solidFill>
                          <a:srgbClr val="FFFFFF"/>
                        </a:solidFill>
                      </a:endParaRPr>
                    </a:p>
                  </a:txBody>
                  <a:tcPr marL="91425" marR="91425" marT="91425" marB="91425">
                    <a:solidFill>
                      <a:srgbClr val="204056">
                        <a:alpha val="82490"/>
                      </a:srgb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a:solidFill>
                            <a:srgbClr val="FFFFFF"/>
                          </a:solidFill>
                        </a:rPr>
                        <a:t>active_30</a:t>
                      </a:r>
                    </a:p>
                  </a:txBody>
                  <a:tcPr marL="91425" marR="91425" marT="91425" marB="91425">
                    <a:solidFill>
                      <a:srgbClr val="204056">
                        <a:alpha val="82490"/>
                      </a:srgb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a:solidFill>
                            <a:srgbClr val="FFFFFF"/>
                          </a:solidFill>
                        </a:rPr>
                        <a:t>canceled_30</a:t>
                      </a: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r>
                        <a:rPr lang="en-US" sz="800" dirty="0"/>
                        <a:t>2017-01-01</a:t>
                      </a:r>
                      <a:endParaRPr sz="800" dirty="0"/>
                    </a:p>
                  </a:txBody>
                  <a:tcPr marL="91425" marR="91425" marT="91425" marB="91425"/>
                </a:tc>
                <a:tc>
                  <a:txBody>
                    <a:bodyPr/>
                    <a:lstStyle/>
                    <a:p>
                      <a:pPr marL="0" lvl="0" indent="0" rtl="0">
                        <a:spcBef>
                          <a:spcPts val="0"/>
                        </a:spcBef>
                        <a:spcAft>
                          <a:spcPts val="0"/>
                        </a:spcAft>
                        <a:buNone/>
                      </a:pPr>
                      <a:r>
                        <a:rPr lang="en-US" sz="800" dirty="0"/>
                        <a:t>278</a:t>
                      </a:r>
                      <a:endParaRPr sz="800" dirty="0"/>
                    </a:p>
                  </a:txBody>
                  <a:tcPr marL="91425" marR="91425" marT="91425" marB="91425"/>
                </a:tc>
                <a:tc>
                  <a:txBody>
                    <a:bodyPr/>
                    <a:lstStyle/>
                    <a:p>
                      <a:pPr marL="0" lvl="0" indent="0" rtl="0">
                        <a:spcBef>
                          <a:spcPts val="0"/>
                        </a:spcBef>
                        <a:spcAft>
                          <a:spcPts val="0"/>
                        </a:spcAft>
                        <a:buNone/>
                      </a:pPr>
                      <a:r>
                        <a:rPr lang="en-US" sz="800" dirty="0"/>
                        <a:t>70</a:t>
                      </a:r>
                      <a:endParaRPr sz="800" dirty="0"/>
                    </a:p>
                  </a:txBody>
                  <a:tcPr marL="91425" marR="91425" marT="91425" marB="91425"/>
                </a:tc>
                <a:tc>
                  <a:txBody>
                    <a:bodyPr/>
                    <a:lstStyle/>
                    <a:p>
                      <a:pPr marL="0" lvl="0" indent="0" rtl="0">
                        <a:spcBef>
                          <a:spcPts val="0"/>
                        </a:spcBef>
                        <a:spcAft>
                          <a:spcPts val="0"/>
                        </a:spcAft>
                        <a:buNone/>
                      </a:pPr>
                      <a:r>
                        <a:rPr lang="en-US" sz="800" dirty="0"/>
                        <a:t>291</a:t>
                      </a:r>
                      <a:endParaRPr sz="800" dirty="0"/>
                    </a:p>
                  </a:txBody>
                  <a:tcPr marL="91425" marR="91425" marT="91425" marB="91425"/>
                </a:tc>
                <a:tc>
                  <a:txBody>
                    <a:bodyPr/>
                    <a:lstStyle/>
                    <a:p>
                      <a:pPr marL="0" lvl="0" indent="0" rtl="0">
                        <a:spcBef>
                          <a:spcPts val="0"/>
                        </a:spcBef>
                        <a:spcAft>
                          <a:spcPts val="0"/>
                        </a:spcAft>
                        <a:buNone/>
                      </a:pPr>
                      <a:r>
                        <a:rPr lang="en-US" sz="800" dirty="0"/>
                        <a:t>22</a:t>
                      </a:r>
                      <a:endParaRPr sz="800" dirty="0"/>
                    </a:p>
                  </a:txBody>
                  <a:tcPr marL="91425" marR="91425" marT="91425" marB="91425"/>
                </a:tc>
                <a:extLst>
                  <a:ext uri="{0D108BD9-81ED-4DB2-BD59-A6C34878D82A}">
                    <a16:rowId xmlns:a16="http://schemas.microsoft.com/office/drawing/2014/main" val="492551415"/>
                  </a:ext>
                </a:extLst>
              </a:tr>
              <a:tr h="328375">
                <a:tc>
                  <a:txBody>
                    <a:bodyPr/>
                    <a:lstStyle/>
                    <a:p>
                      <a:pPr marL="0" lvl="0" indent="0" rtl="0">
                        <a:spcBef>
                          <a:spcPts val="0"/>
                        </a:spcBef>
                        <a:spcAft>
                          <a:spcPts val="0"/>
                        </a:spcAft>
                        <a:buNone/>
                      </a:pPr>
                      <a:r>
                        <a:rPr lang="en-US" sz="800" dirty="0"/>
                        <a:t>2017-01-02</a:t>
                      </a:r>
                      <a:endParaRPr sz="800" dirty="0"/>
                    </a:p>
                  </a:txBody>
                  <a:tcPr marL="91425" marR="91425" marT="91425" marB="91425"/>
                </a:tc>
                <a:tc>
                  <a:txBody>
                    <a:bodyPr/>
                    <a:lstStyle/>
                    <a:p>
                      <a:pPr marL="0" lvl="0" indent="0" rtl="0">
                        <a:spcBef>
                          <a:spcPts val="0"/>
                        </a:spcBef>
                        <a:spcAft>
                          <a:spcPts val="0"/>
                        </a:spcAft>
                        <a:buNone/>
                      </a:pPr>
                      <a:r>
                        <a:rPr lang="en-US" sz="800" dirty="0"/>
                        <a:t>462</a:t>
                      </a:r>
                      <a:endParaRPr sz="800" dirty="0"/>
                    </a:p>
                  </a:txBody>
                  <a:tcPr marL="91425" marR="91425" marT="91425" marB="91425"/>
                </a:tc>
                <a:tc>
                  <a:txBody>
                    <a:bodyPr/>
                    <a:lstStyle/>
                    <a:p>
                      <a:pPr marL="0" lvl="0" indent="0" rtl="0">
                        <a:spcBef>
                          <a:spcPts val="0"/>
                        </a:spcBef>
                        <a:spcAft>
                          <a:spcPts val="0"/>
                        </a:spcAft>
                        <a:buNone/>
                      </a:pPr>
                      <a:r>
                        <a:rPr lang="en-US" sz="800" dirty="0"/>
                        <a:t>148</a:t>
                      </a:r>
                      <a:endParaRPr sz="800" dirty="0"/>
                    </a:p>
                  </a:txBody>
                  <a:tcPr marL="91425" marR="91425" marT="91425" marB="91425"/>
                </a:tc>
                <a:tc>
                  <a:txBody>
                    <a:bodyPr/>
                    <a:lstStyle/>
                    <a:p>
                      <a:pPr marL="0" lvl="0" indent="0" rtl="0">
                        <a:spcBef>
                          <a:spcPts val="0"/>
                        </a:spcBef>
                        <a:spcAft>
                          <a:spcPts val="0"/>
                        </a:spcAft>
                        <a:buNone/>
                      </a:pPr>
                      <a:r>
                        <a:rPr lang="en-US" sz="800" dirty="0"/>
                        <a:t>518</a:t>
                      </a:r>
                      <a:endParaRPr sz="800" dirty="0"/>
                    </a:p>
                  </a:txBody>
                  <a:tcPr marL="91425" marR="91425" marT="91425" marB="91425"/>
                </a:tc>
                <a:tc>
                  <a:txBody>
                    <a:bodyPr/>
                    <a:lstStyle/>
                    <a:p>
                      <a:pPr marL="0" lvl="0" indent="0" rtl="0">
                        <a:spcBef>
                          <a:spcPts val="0"/>
                        </a:spcBef>
                        <a:spcAft>
                          <a:spcPts val="0"/>
                        </a:spcAft>
                        <a:buNone/>
                      </a:pPr>
                      <a:r>
                        <a:rPr lang="en-US" sz="800" dirty="0"/>
                        <a:t>38</a:t>
                      </a:r>
                      <a:endParaRPr sz="800" dirty="0"/>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r>
                        <a:rPr lang="en-US" sz="800" dirty="0"/>
                        <a:t>2017-01-03</a:t>
                      </a:r>
                      <a:endParaRPr sz="800" dirty="0"/>
                    </a:p>
                  </a:txBody>
                  <a:tcPr marL="91425" marR="91425" marT="91425" marB="91425"/>
                </a:tc>
                <a:tc>
                  <a:txBody>
                    <a:bodyPr/>
                    <a:lstStyle/>
                    <a:p>
                      <a:pPr marL="0" lvl="0" indent="0" rtl="0">
                        <a:spcBef>
                          <a:spcPts val="0"/>
                        </a:spcBef>
                        <a:spcAft>
                          <a:spcPts val="0"/>
                        </a:spcAft>
                        <a:buNone/>
                      </a:pPr>
                      <a:r>
                        <a:rPr lang="en-US" sz="800" dirty="0"/>
                        <a:t>531</a:t>
                      </a:r>
                      <a:endParaRPr sz="800" dirty="0"/>
                    </a:p>
                  </a:txBody>
                  <a:tcPr marL="91425" marR="91425" marT="91425" marB="91425"/>
                </a:tc>
                <a:tc>
                  <a:txBody>
                    <a:bodyPr/>
                    <a:lstStyle/>
                    <a:p>
                      <a:pPr marL="0" lvl="0" indent="0" rtl="0">
                        <a:spcBef>
                          <a:spcPts val="0"/>
                        </a:spcBef>
                        <a:spcAft>
                          <a:spcPts val="0"/>
                        </a:spcAft>
                        <a:buNone/>
                      </a:pPr>
                      <a:r>
                        <a:rPr lang="en-US" sz="800" dirty="0"/>
                        <a:t>258</a:t>
                      </a:r>
                      <a:endParaRPr sz="800" dirty="0"/>
                    </a:p>
                  </a:txBody>
                  <a:tcPr marL="91425" marR="91425" marT="91425" marB="91425"/>
                </a:tc>
                <a:tc>
                  <a:txBody>
                    <a:bodyPr/>
                    <a:lstStyle/>
                    <a:p>
                      <a:pPr marL="0" lvl="0" indent="0" rtl="0">
                        <a:spcBef>
                          <a:spcPts val="0"/>
                        </a:spcBef>
                        <a:spcAft>
                          <a:spcPts val="0"/>
                        </a:spcAft>
                        <a:buNone/>
                      </a:pPr>
                      <a:r>
                        <a:rPr lang="en-US" sz="800" dirty="0"/>
                        <a:t>716</a:t>
                      </a:r>
                      <a:endParaRPr sz="800" dirty="0"/>
                    </a:p>
                  </a:txBody>
                  <a:tcPr marL="91425" marR="91425" marT="91425" marB="91425"/>
                </a:tc>
                <a:tc>
                  <a:txBody>
                    <a:bodyPr/>
                    <a:lstStyle/>
                    <a:p>
                      <a:pPr marL="0" lvl="0" indent="0" rtl="0">
                        <a:spcBef>
                          <a:spcPts val="0"/>
                        </a:spcBef>
                        <a:spcAft>
                          <a:spcPts val="0"/>
                        </a:spcAft>
                        <a:buNone/>
                      </a:pPr>
                      <a:r>
                        <a:rPr lang="en-US" sz="800" dirty="0"/>
                        <a:t>84</a:t>
                      </a:r>
                      <a:endParaRPr sz="800" dirty="0"/>
                    </a:p>
                  </a:txBody>
                  <a:tcPr marL="91425" marR="91425" marT="91425" marB="91425"/>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050867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3" name="Shape 323"/>
          <p:cNvSpPr txBox="1"/>
          <p:nvPr/>
        </p:nvSpPr>
        <p:spPr>
          <a:xfrm>
            <a:off x="154857" y="95865"/>
            <a:ext cx="8878530" cy="4984954"/>
          </a:xfrm>
          <a:prstGeom prst="rect">
            <a:avLst/>
          </a:prstGeom>
          <a:solidFill>
            <a:srgbClr val="D9D9D9"/>
          </a:solidFill>
          <a:ln>
            <a:noFill/>
          </a:ln>
        </p:spPr>
        <p:txBody>
          <a:bodyPr spcFirstLastPara="1" wrap="square" lIns="91425" tIns="91425" rIns="91425" bIns="91425" anchor="t" anchorCtr="0">
            <a:noAutofit/>
          </a:bodyPr>
          <a:lstStyle/>
          <a:p>
            <a:pPr lvl="0"/>
            <a:r>
              <a:rPr lang="en-US" sz="800" dirty="0">
                <a:latin typeface="Courier New"/>
                <a:ea typeface="Courier New"/>
                <a:cs typeface="Courier New"/>
                <a:sym typeface="Courier New"/>
              </a:rPr>
              <a:t>WITH months AS (</a:t>
            </a:r>
          </a:p>
          <a:p>
            <a:pPr lvl="0"/>
            <a:r>
              <a:rPr lang="en-US" sz="800" dirty="0">
                <a:latin typeface="Courier New"/>
                <a:ea typeface="Courier New"/>
                <a:cs typeface="Courier New"/>
                <a:sym typeface="Courier New"/>
              </a:rPr>
              <a:t>  SELECT '2017-01-01' AS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'2017-01-31' AS </a:t>
            </a:r>
            <a:r>
              <a:rPr lang="en-US" sz="800" dirty="0" err="1">
                <a:latin typeface="Courier New"/>
                <a:ea typeface="Courier New"/>
                <a:cs typeface="Courier New"/>
                <a:sym typeface="Courier New"/>
              </a:rPr>
              <a:t>last_day</a:t>
            </a:r>
            <a:endParaRPr lang="en-US" sz="800" dirty="0">
              <a:latin typeface="Courier New"/>
              <a:ea typeface="Courier New"/>
              <a:cs typeface="Courier New"/>
              <a:sym typeface="Courier New"/>
            </a:endParaRPr>
          </a:p>
          <a:p>
            <a:pPr lvl="0"/>
            <a:r>
              <a:rPr lang="en-US" sz="800" dirty="0">
                <a:latin typeface="Courier New"/>
                <a:ea typeface="Courier New"/>
                <a:cs typeface="Courier New"/>
                <a:sym typeface="Courier New"/>
              </a:rPr>
              <a:t>  UNION</a:t>
            </a:r>
          </a:p>
          <a:p>
            <a:pPr lvl="0"/>
            <a:r>
              <a:rPr lang="en-US" sz="800" dirty="0">
                <a:latin typeface="Courier New"/>
                <a:ea typeface="Courier New"/>
                <a:cs typeface="Courier New"/>
                <a:sym typeface="Courier New"/>
              </a:rPr>
              <a:t>  SELECT '2017-02-01' AS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'2017-02-28' AS </a:t>
            </a:r>
            <a:r>
              <a:rPr lang="en-US" sz="800" dirty="0" err="1">
                <a:latin typeface="Courier New"/>
                <a:ea typeface="Courier New"/>
                <a:cs typeface="Courier New"/>
                <a:sym typeface="Courier New"/>
              </a:rPr>
              <a:t>last_day</a:t>
            </a:r>
            <a:endParaRPr lang="en-US" sz="800" dirty="0">
              <a:latin typeface="Courier New"/>
              <a:ea typeface="Courier New"/>
              <a:cs typeface="Courier New"/>
              <a:sym typeface="Courier New"/>
            </a:endParaRPr>
          </a:p>
          <a:p>
            <a:pPr lvl="0"/>
            <a:r>
              <a:rPr lang="en-US" sz="800" dirty="0">
                <a:latin typeface="Courier New"/>
                <a:ea typeface="Courier New"/>
                <a:cs typeface="Courier New"/>
                <a:sym typeface="Courier New"/>
              </a:rPr>
              <a:t>  UNION</a:t>
            </a:r>
          </a:p>
          <a:p>
            <a:pPr lvl="0"/>
            <a:r>
              <a:rPr lang="en-US" sz="800" dirty="0">
                <a:latin typeface="Courier New"/>
                <a:ea typeface="Courier New"/>
                <a:cs typeface="Courier New"/>
                <a:sym typeface="Courier New"/>
              </a:rPr>
              <a:t>  SELECT '2017-03-01' AS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'2017-03-31' AS </a:t>
            </a:r>
            <a:r>
              <a:rPr lang="en-US" sz="800" dirty="0" err="1">
                <a:latin typeface="Courier New"/>
                <a:ea typeface="Courier New"/>
                <a:cs typeface="Courier New"/>
                <a:sym typeface="Courier New"/>
              </a:rPr>
              <a:t>last_day</a:t>
            </a:r>
            <a:endParaRPr lang="en-US" sz="800" dirty="0">
              <a:latin typeface="Courier New"/>
              <a:ea typeface="Courier New"/>
              <a:cs typeface="Courier New"/>
              <a:sym typeface="Courier New"/>
            </a:endParaRPr>
          </a:p>
          <a:p>
            <a:pPr lvl="0"/>
            <a:r>
              <a:rPr lang="en-US" sz="800" dirty="0">
                <a:latin typeface="Courier New"/>
                <a:ea typeface="Courier New"/>
                <a:cs typeface="Courier New"/>
                <a:sym typeface="Courier New"/>
              </a:rPr>
              <a:t>),</a:t>
            </a:r>
          </a:p>
          <a:p>
            <a:pPr lvl="0"/>
            <a:r>
              <a:rPr lang="en-US" sz="800" dirty="0" err="1">
                <a:latin typeface="Courier New"/>
                <a:ea typeface="Courier New"/>
                <a:cs typeface="Courier New"/>
                <a:sym typeface="Courier New"/>
              </a:rPr>
              <a:t>cross_join</a:t>
            </a:r>
            <a:r>
              <a:rPr lang="en-US" sz="800" dirty="0">
                <a:latin typeface="Courier New"/>
                <a:ea typeface="Courier New"/>
                <a:cs typeface="Courier New"/>
                <a:sym typeface="Courier New"/>
              </a:rPr>
              <a:t> AS (</a:t>
            </a:r>
          </a:p>
          <a:p>
            <a:pPr lvl="0"/>
            <a:r>
              <a:rPr lang="en-US" sz="800" dirty="0">
                <a:latin typeface="Courier New"/>
                <a:ea typeface="Courier New"/>
                <a:cs typeface="Courier New"/>
                <a:sym typeface="Courier New"/>
              </a:rPr>
              <a:t>  SELECT *</a:t>
            </a:r>
          </a:p>
          <a:p>
            <a:pPr lvl="0"/>
            <a:r>
              <a:rPr lang="en-US" sz="800" dirty="0">
                <a:latin typeface="Courier New"/>
                <a:ea typeface="Courier New"/>
                <a:cs typeface="Courier New"/>
                <a:sym typeface="Courier New"/>
              </a:rPr>
              <a:t>  FROM subscriptions</a:t>
            </a:r>
          </a:p>
          <a:p>
            <a:pPr lvl="0"/>
            <a:r>
              <a:rPr lang="en-US" sz="800" dirty="0">
                <a:latin typeface="Courier New"/>
                <a:ea typeface="Courier New"/>
                <a:cs typeface="Courier New"/>
                <a:sym typeface="Courier New"/>
              </a:rPr>
              <a:t>  CROSS JOIN months</a:t>
            </a:r>
          </a:p>
          <a:p>
            <a:pPr lvl="0"/>
            <a:r>
              <a:rPr lang="en-US" sz="800" dirty="0">
                <a:latin typeface="Courier New"/>
                <a:ea typeface="Courier New"/>
                <a:cs typeface="Courier New"/>
                <a:sym typeface="Courier New"/>
              </a:rPr>
              <a:t>), status AS (</a:t>
            </a:r>
          </a:p>
          <a:p>
            <a:pPr lvl="0"/>
            <a:r>
              <a:rPr lang="en-US" sz="800" dirty="0">
                <a:latin typeface="Courier New"/>
                <a:ea typeface="Courier New"/>
                <a:cs typeface="Courier New"/>
                <a:sym typeface="Courier New"/>
              </a:rPr>
              <a:t>  SELECT id,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AS month, </a:t>
            </a:r>
          </a:p>
          <a:p>
            <a:pPr lvl="0"/>
            <a:r>
              <a:rPr lang="en-US" sz="800" dirty="0">
                <a:latin typeface="Courier New"/>
                <a:ea typeface="Courier New"/>
                <a:cs typeface="Courier New"/>
                <a:sym typeface="Courier New"/>
              </a:rPr>
              <a:t>  CASE </a:t>
            </a:r>
          </a:p>
          <a:p>
            <a:pPr lvl="0"/>
            <a:r>
              <a:rPr lang="en-US" sz="800" dirty="0">
                <a:latin typeface="Courier New"/>
                <a:ea typeface="Courier New"/>
                <a:cs typeface="Courier New"/>
                <a:sym typeface="Courier New"/>
              </a:rPr>
              <a:t>  WHEN (</a:t>
            </a:r>
            <a:r>
              <a:rPr lang="en-US" sz="800" dirty="0" err="1">
                <a:latin typeface="Courier New"/>
                <a:ea typeface="Courier New"/>
                <a:cs typeface="Courier New"/>
                <a:sym typeface="Courier New"/>
              </a:rPr>
              <a:t>subscription_start</a:t>
            </a:r>
            <a:r>
              <a:rPr lang="en-US" sz="800" dirty="0">
                <a:latin typeface="Courier New"/>
                <a:ea typeface="Courier New"/>
                <a:cs typeface="Courier New"/>
                <a:sym typeface="Courier New"/>
              </a:rPr>
              <a:t> &lt;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AND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&gt;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OR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IS NULL) AND (segment = 87) THEN 1</a:t>
            </a:r>
          </a:p>
          <a:p>
            <a:pPr lvl="0"/>
            <a:r>
              <a:rPr lang="en-US" sz="800" dirty="0">
                <a:latin typeface="Courier New"/>
                <a:ea typeface="Courier New"/>
                <a:cs typeface="Courier New"/>
                <a:sym typeface="Courier New"/>
              </a:rPr>
              <a:t>  ELSE 0 </a:t>
            </a:r>
          </a:p>
          <a:p>
            <a:pPr lvl="0"/>
            <a:r>
              <a:rPr lang="en-US" sz="800" dirty="0">
                <a:latin typeface="Courier New"/>
                <a:ea typeface="Courier New"/>
                <a:cs typeface="Courier New"/>
                <a:sym typeface="Courier New"/>
              </a:rPr>
              <a:t>  END AS is_active_87, </a:t>
            </a:r>
          </a:p>
          <a:p>
            <a:pPr lvl="0"/>
            <a:r>
              <a:rPr lang="en-US" sz="800" dirty="0">
                <a:latin typeface="Courier New"/>
                <a:ea typeface="Courier New"/>
                <a:cs typeface="Courier New"/>
                <a:sym typeface="Courier New"/>
              </a:rPr>
              <a:t>  CASE </a:t>
            </a:r>
          </a:p>
          <a:p>
            <a:pPr lvl="0"/>
            <a:r>
              <a:rPr lang="en-US" sz="800" dirty="0">
                <a:latin typeface="Courier New"/>
                <a:ea typeface="Courier New"/>
                <a:cs typeface="Courier New"/>
                <a:sym typeface="Courier New"/>
              </a:rPr>
              <a:t>  WHEN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BETWEEN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AND </a:t>
            </a:r>
            <a:r>
              <a:rPr lang="en-US" sz="800" dirty="0" err="1">
                <a:latin typeface="Courier New"/>
                <a:ea typeface="Courier New"/>
                <a:cs typeface="Courier New"/>
                <a:sym typeface="Courier New"/>
              </a:rPr>
              <a:t>last_day</a:t>
            </a:r>
            <a:r>
              <a:rPr lang="en-US" sz="800" dirty="0">
                <a:latin typeface="Courier New"/>
                <a:ea typeface="Courier New"/>
                <a:cs typeface="Courier New"/>
                <a:sym typeface="Courier New"/>
              </a:rPr>
              <a:t>) AND (segment = 87) THEN 1 </a:t>
            </a:r>
          </a:p>
          <a:p>
            <a:pPr lvl="0"/>
            <a:r>
              <a:rPr lang="en-US" sz="800" dirty="0">
                <a:latin typeface="Courier New"/>
                <a:ea typeface="Courier New"/>
                <a:cs typeface="Courier New"/>
                <a:sym typeface="Courier New"/>
              </a:rPr>
              <a:t>  ELSE 0 </a:t>
            </a:r>
          </a:p>
          <a:p>
            <a:pPr lvl="0"/>
            <a:r>
              <a:rPr lang="en-US" sz="800" dirty="0">
                <a:latin typeface="Courier New"/>
                <a:ea typeface="Courier New"/>
                <a:cs typeface="Courier New"/>
                <a:sym typeface="Courier New"/>
              </a:rPr>
              <a:t>  END AS is_canceled_87,</a:t>
            </a:r>
          </a:p>
          <a:p>
            <a:pPr lvl="0"/>
            <a:r>
              <a:rPr lang="en-US" sz="800" dirty="0">
                <a:latin typeface="Courier New"/>
                <a:ea typeface="Courier New"/>
                <a:cs typeface="Courier New"/>
                <a:sym typeface="Courier New"/>
              </a:rPr>
              <a:t>  CASE </a:t>
            </a:r>
          </a:p>
          <a:p>
            <a:pPr lvl="0"/>
            <a:r>
              <a:rPr lang="en-US" sz="800" dirty="0">
                <a:latin typeface="Courier New"/>
                <a:ea typeface="Courier New"/>
                <a:cs typeface="Courier New"/>
                <a:sym typeface="Courier New"/>
              </a:rPr>
              <a:t>  WHEN (</a:t>
            </a:r>
            <a:r>
              <a:rPr lang="en-US" sz="800" dirty="0" err="1">
                <a:latin typeface="Courier New"/>
                <a:ea typeface="Courier New"/>
                <a:cs typeface="Courier New"/>
                <a:sym typeface="Courier New"/>
              </a:rPr>
              <a:t>subscription_start</a:t>
            </a:r>
            <a:r>
              <a:rPr lang="en-US" sz="800" dirty="0">
                <a:latin typeface="Courier New"/>
                <a:ea typeface="Courier New"/>
                <a:cs typeface="Courier New"/>
                <a:sym typeface="Courier New"/>
              </a:rPr>
              <a:t> &lt;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AND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&gt;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OR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IS NULL) AND (segment = 30) THEN 1</a:t>
            </a:r>
          </a:p>
          <a:p>
            <a:pPr lvl="0"/>
            <a:r>
              <a:rPr lang="en-US" sz="800" dirty="0">
                <a:latin typeface="Courier New"/>
                <a:ea typeface="Courier New"/>
                <a:cs typeface="Courier New"/>
                <a:sym typeface="Courier New"/>
              </a:rPr>
              <a:t>  ELSE 0 </a:t>
            </a:r>
          </a:p>
          <a:p>
            <a:pPr lvl="0"/>
            <a:r>
              <a:rPr lang="en-US" sz="800" dirty="0">
                <a:latin typeface="Courier New"/>
                <a:ea typeface="Courier New"/>
                <a:cs typeface="Courier New"/>
                <a:sym typeface="Courier New"/>
              </a:rPr>
              <a:t>  END AS is_active_30, </a:t>
            </a:r>
          </a:p>
          <a:p>
            <a:pPr lvl="0"/>
            <a:r>
              <a:rPr lang="en-US" sz="800" dirty="0">
                <a:latin typeface="Courier New"/>
                <a:ea typeface="Courier New"/>
                <a:cs typeface="Courier New"/>
                <a:sym typeface="Courier New"/>
              </a:rPr>
              <a:t>  CASE </a:t>
            </a:r>
          </a:p>
          <a:p>
            <a:pPr lvl="0"/>
            <a:r>
              <a:rPr lang="en-US" sz="800" dirty="0">
                <a:latin typeface="Courier New"/>
                <a:ea typeface="Courier New"/>
                <a:cs typeface="Courier New"/>
                <a:sym typeface="Courier New"/>
              </a:rPr>
              <a:t>  WHEN (</a:t>
            </a:r>
            <a:r>
              <a:rPr lang="en-US" sz="800" dirty="0" err="1">
                <a:latin typeface="Courier New"/>
                <a:ea typeface="Courier New"/>
                <a:cs typeface="Courier New"/>
                <a:sym typeface="Courier New"/>
              </a:rPr>
              <a:t>subscription_end</a:t>
            </a:r>
            <a:r>
              <a:rPr lang="en-US" sz="800" dirty="0">
                <a:latin typeface="Courier New"/>
                <a:ea typeface="Courier New"/>
                <a:cs typeface="Courier New"/>
                <a:sym typeface="Courier New"/>
              </a:rPr>
              <a:t> BETWEEN </a:t>
            </a:r>
            <a:r>
              <a:rPr lang="en-US" sz="800" dirty="0" err="1">
                <a:latin typeface="Courier New"/>
                <a:ea typeface="Courier New"/>
                <a:cs typeface="Courier New"/>
                <a:sym typeface="Courier New"/>
              </a:rPr>
              <a:t>first_day</a:t>
            </a:r>
            <a:r>
              <a:rPr lang="en-US" sz="800" dirty="0">
                <a:latin typeface="Courier New"/>
                <a:ea typeface="Courier New"/>
                <a:cs typeface="Courier New"/>
                <a:sym typeface="Courier New"/>
              </a:rPr>
              <a:t> AND </a:t>
            </a:r>
            <a:r>
              <a:rPr lang="en-US" sz="800" dirty="0" err="1">
                <a:latin typeface="Courier New"/>
                <a:ea typeface="Courier New"/>
                <a:cs typeface="Courier New"/>
                <a:sym typeface="Courier New"/>
              </a:rPr>
              <a:t>last_day</a:t>
            </a:r>
            <a:r>
              <a:rPr lang="en-US" sz="800" dirty="0">
                <a:latin typeface="Courier New"/>
                <a:ea typeface="Courier New"/>
                <a:cs typeface="Courier New"/>
                <a:sym typeface="Courier New"/>
              </a:rPr>
              <a:t>) AND (segment = 30) THEN 1 </a:t>
            </a:r>
          </a:p>
          <a:p>
            <a:pPr lvl="0"/>
            <a:r>
              <a:rPr lang="en-US" sz="800" dirty="0">
                <a:latin typeface="Courier New"/>
                <a:ea typeface="Courier New"/>
                <a:cs typeface="Courier New"/>
                <a:sym typeface="Courier New"/>
              </a:rPr>
              <a:t>  ELSE 0 </a:t>
            </a:r>
          </a:p>
          <a:p>
            <a:pPr lvl="0"/>
            <a:r>
              <a:rPr lang="en-US" sz="800" dirty="0">
                <a:latin typeface="Courier New"/>
                <a:ea typeface="Courier New"/>
                <a:cs typeface="Courier New"/>
                <a:sym typeface="Courier New"/>
              </a:rPr>
              <a:t>  END AS is_canceled_30</a:t>
            </a:r>
          </a:p>
          <a:p>
            <a:pPr lvl="0"/>
            <a:r>
              <a:rPr lang="en-US" sz="800" dirty="0">
                <a:latin typeface="Courier New"/>
                <a:ea typeface="Courier New"/>
                <a:cs typeface="Courier New"/>
                <a:sym typeface="Courier New"/>
              </a:rPr>
              <a:t>  FROM </a:t>
            </a:r>
            <a:r>
              <a:rPr lang="en-US" sz="800" dirty="0" err="1">
                <a:latin typeface="Courier New"/>
                <a:ea typeface="Courier New"/>
                <a:cs typeface="Courier New"/>
                <a:sym typeface="Courier New"/>
              </a:rPr>
              <a:t>cross_join</a:t>
            </a:r>
            <a:endParaRPr lang="en-US" sz="800" dirty="0">
              <a:latin typeface="Courier New"/>
              <a:ea typeface="Courier New"/>
              <a:cs typeface="Courier New"/>
              <a:sym typeface="Courier New"/>
            </a:endParaRPr>
          </a:p>
          <a:p>
            <a:pPr lvl="0"/>
            <a:r>
              <a:rPr lang="en-US" sz="800" dirty="0">
                <a:latin typeface="Courier New"/>
                <a:ea typeface="Courier New"/>
                <a:cs typeface="Courier New"/>
                <a:sym typeface="Courier New"/>
              </a:rPr>
              <a:t>)</a:t>
            </a:r>
          </a:p>
          <a:p>
            <a:pPr lvl="0"/>
            <a:r>
              <a:rPr lang="en-US" sz="800" dirty="0">
                <a:latin typeface="Courier New"/>
                <a:ea typeface="Courier New"/>
                <a:cs typeface="Courier New"/>
                <a:sym typeface="Courier New"/>
              </a:rPr>
              <a:t>  SELECT month, SUM(is_active_87) AS active_87, SUM(is_canceled_87) AS canceled_87,</a:t>
            </a:r>
          </a:p>
          <a:p>
            <a:pPr lvl="0"/>
            <a:r>
              <a:rPr lang="en-US" sz="800" dirty="0">
                <a:latin typeface="Courier New"/>
                <a:ea typeface="Courier New"/>
                <a:cs typeface="Courier New"/>
                <a:sym typeface="Courier New"/>
              </a:rPr>
              <a:t>  SUM(is_active_30) AS active_30, SUM(is_canceled_30) AS canceled_30</a:t>
            </a:r>
          </a:p>
          <a:p>
            <a:pPr lvl="0"/>
            <a:r>
              <a:rPr lang="en-US" sz="800" dirty="0">
                <a:latin typeface="Courier New"/>
                <a:ea typeface="Courier New"/>
                <a:cs typeface="Courier New"/>
                <a:sym typeface="Courier New"/>
              </a:rPr>
              <a:t>  FROM status</a:t>
            </a:r>
          </a:p>
          <a:p>
            <a:pPr lvl="0"/>
            <a:r>
              <a:rPr lang="en-US" sz="800" dirty="0">
                <a:latin typeface="Courier New"/>
                <a:ea typeface="Courier New"/>
                <a:cs typeface="Courier New"/>
                <a:sym typeface="Courier New"/>
              </a:rPr>
              <a:t>  GROUP BY month;</a:t>
            </a:r>
          </a:p>
        </p:txBody>
      </p:sp>
      <p:sp>
        <p:nvSpPr>
          <p:cNvPr id="322" name="Shape 322"/>
          <p:cNvSpPr txBox="1"/>
          <p:nvPr/>
        </p:nvSpPr>
        <p:spPr>
          <a:xfrm>
            <a:off x="5921477" y="255754"/>
            <a:ext cx="2772697"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 </a:t>
            </a:r>
            <a:r>
              <a:rPr lang="en-US" sz="2400" b="1" dirty="0">
                <a:solidFill>
                  <a:srgbClr val="295269"/>
                </a:solidFill>
                <a:latin typeface="Roboto"/>
                <a:ea typeface="Roboto"/>
                <a:cs typeface="Roboto"/>
                <a:sym typeface="Roboto"/>
              </a:rPr>
              <a:t>Backup SQL Code</a:t>
            </a:r>
            <a:endParaRPr sz="2400" b="1" dirty="0">
              <a:solidFill>
                <a:srgbClr val="295269"/>
              </a:solidFill>
              <a:latin typeface="Roboto"/>
              <a:ea typeface="Roboto"/>
              <a:cs typeface="Roboto"/>
              <a:sym typeface="Roboto"/>
            </a:endParaRPr>
          </a:p>
        </p:txBody>
      </p:sp>
    </p:spTree>
    <p:extLst>
      <p:ext uri="{BB962C8B-B14F-4D97-AF65-F5344CB8AC3E}">
        <p14:creationId xmlns:p14="http://schemas.microsoft.com/office/powerpoint/2010/main" val="265386198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TotalTime>
  <Words>1206</Words>
  <Application>Microsoft Office PowerPoint</Application>
  <PresentationFormat>On-screen Show (16:9)</PresentationFormat>
  <Paragraphs>125</Paragraphs>
  <Slides>6</Slides>
  <Notes>6</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6</vt:i4>
      </vt:variant>
    </vt:vector>
  </HeadingPairs>
  <TitlesOfParts>
    <vt:vector size="15" baseType="lpstr">
      <vt:lpstr>Roboto</vt:lpstr>
      <vt:lpstr>Roboto Thin</vt:lpstr>
      <vt:lpstr>Arial</vt:lpstr>
      <vt:lpstr>Dosis</vt:lpstr>
      <vt:lpstr>Roboto Black</vt:lpstr>
      <vt:lpstr>Courier New</vt:lpstr>
      <vt:lpstr>Simple Light</vt:lpstr>
      <vt:lpstr>Simple Light</vt:lpstr>
      <vt:lpstr>Simple Light</vt:lpstr>
      <vt:lpstr>PowerPoint Presentation</vt:lpstr>
      <vt:lpstr>Key Takeaways to Codeflix</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Joseph Robie</dc:creator>
  <cp:lastModifiedBy>user group16</cp:lastModifiedBy>
  <cp:revision>42</cp:revision>
  <dcterms:modified xsi:type="dcterms:W3CDTF">2018-09-30T20:56:20Z</dcterms:modified>
</cp:coreProperties>
</file>